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 id="2147483726" r:id="rId2"/>
  </p:sldMasterIdLst>
  <p:notesMasterIdLst>
    <p:notesMasterId r:id="rId15"/>
  </p:notesMasterIdLst>
  <p:handoutMasterIdLst>
    <p:handoutMasterId r:id="rId16"/>
  </p:handoutMasterIdLst>
  <p:sldIdLst>
    <p:sldId id="420" r:id="rId3"/>
    <p:sldId id="422" r:id="rId4"/>
    <p:sldId id="412" r:id="rId5"/>
    <p:sldId id="413" r:id="rId6"/>
    <p:sldId id="421" r:id="rId7"/>
    <p:sldId id="411" r:id="rId8"/>
    <p:sldId id="418" r:id="rId9"/>
    <p:sldId id="416" r:id="rId10"/>
    <p:sldId id="417" r:id="rId11"/>
    <p:sldId id="419" r:id="rId12"/>
    <p:sldId id="415" r:id="rId13"/>
    <p:sldId id="42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7FF"/>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14" autoAdjust="0"/>
    <p:restoredTop sz="96271" autoAdjust="0"/>
  </p:normalViewPr>
  <p:slideViewPr>
    <p:cSldViewPr snapToGrid="0" snapToObjects="1">
      <p:cViewPr>
        <p:scale>
          <a:sx n="91" d="100"/>
          <a:sy n="91" d="100"/>
        </p:scale>
        <p:origin x="1416" y="736"/>
      </p:cViewPr>
      <p:guideLst>
        <p:guide orient="horz" pos="2160"/>
        <p:guide pos="2880"/>
      </p:guideLst>
    </p:cSldViewPr>
  </p:slideViewPr>
  <p:outlineViewPr>
    <p:cViewPr>
      <p:scale>
        <a:sx n="33" d="100"/>
        <a:sy n="33" d="100"/>
      </p:scale>
      <p:origin x="0" y="-144"/>
    </p:cViewPr>
  </p:outlineViewPr>
  <p:notesTextViewPr>
    <p:cViewPr>
      <p:scale>
        <a:sx n="100" d="100"/>
        <a:sy n="100" d="100"/>
      </p:scale>
      <p:origin x="0" y="0"/>
    </p:cViewPr>
  </p:notesTextViewPr>
  <p:sorterViewPr>
    <p:cViewPr>
      <p:scale>
        <a:sx n="158" d="100"/>
        <a:sy n="158" d="100"/>
      </p:scale>
      <p:origin x="0" y="-199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7/19/16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7/19/16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a:t>
            </a:fld>
            <a:endParaRPr lang="en-US"/>
          </a:p>
        </p:txBody>
      </p:sp>
    </p:spTree>
    <p:extLst>
      <p:ext uri="{BB962C8B-B14F-4D97-AF65-F5344CB8AC3E}">
        <p14:creationId xmlns:p14="http://schemas.microsoft.com/office/powerpoint/2010/main" val="206499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a:t>
            </a:fld>
            <a:endParaRPr lang="en-US"/>
          </a:p>
        </p:txBody>
      </p:sp>
    </p:spTree>
    <p:extLst>
      <p:ext uri="{BB962C8B-B14F-4D97-AF65-F5344CB8AC3E}">
        <p14:creationId xmlns:p14="http://schemas.microsoft.com/office/powerpoint/2010/main" val="153214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a:t>
            </a:fld>
            <a:endParaRPr lang="en-US"/>
          </a:p>
        </p:txBody>
      </p:sp>
    </p:spTree>
    <p:extLst>
      <p:ext uri="{BB962C8B-B14F-4D97-AF65-F5344CB8AC3E}">
        <p14:creationId xmlns:p14="http://schemas.microsoft.com/office/powerpoint/2010/main" val="2061122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E1377E1-7EA6-8745-A643-3857C11F39B2}" type="datetime1">
              <a:rPr lang="en-US" smtClean="0"/>
              <a:t>7/19/16</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dirty="0"/>
          </a:p>
        </p:txBody>
      </p:sp>
      <p:sp>
        <p:nvSpPr>
          <p:cNvPr id="11" name="Rectangle 10"/>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p:nvPr>
        </p:nvSpPr>
        <p:spPr>
          <a:xfrm>
            <a:off x="502903" y="5741850"/>
            <a:ext cx="8117227" cy="602769"/>
          </a:xfrm>
        </p:spPr>
        <p:txBody>
          <a:bodyPr>
            <a:noAutofit/>
          </a:bodyPr>
          <a:lstStyle>
            <a:lvl1pPr>
              <a:defRPr sz="2800"/>
            </a:lvl1pPr>
          </a:lstStyle>
          <a:p>
            <a:pPr algn="ctr"/>
            <a:r>
              <a:rPr lang="en-US" sz="3200" dirty="0" smtClean="0"/>
              <a:t>BEGINNER PROGRAMMING</a:t>
            </a:r>
            <a:r>
              <a:rPr lang="en-US" sz="4000" dirty="0" smtClean="0"/>
              <a:t> </a:t>
            </a:r>
            <a:r>
              <a:rPr lang="en-US" sz="3200" dirty="0" smtClean="0"/>
              <a:t>Lesson</a:t>
            </a:r>
            <a:endParaRPr lang="en-US" sz="3200" dirty="0"/>
          </a:p>
        </p:txBody>
      </p:sp>
      <p:sp>
        <p:nvSpPr>
          <p:cNvPr id="15" name="TextBox 14"/>
          <p:cNvSpPr txBox="1"/>
          <p:nvPr userDrawn="1"/>
        </p:nvSpPr>
        <p:spPr>
          <a:xfrm>
            <a:off x="2078568" y="4119917"/>
            <a:ext cx="4965896" cy="369332"/>
          </a:xfrm>
          <a:prstGeom prst="rect">
            <a:avLst/>
          </a:prstGeom>
          <a:noFill/>
        </p:spPr>
        <p:txBody>
          <a:bodyPr wrap="square" rtlCol="0">
            <a:spAutoFit/>
          </a:bodyPr>
          <a:lstStyle/>
          <a:p>
            <a:pPr algn="ctr"/>
            <a:r>
              <a:rPr lang="en-US" dirty="0" smtClean="0"/>
              <a:t>By Sanjay and Arvind </a:t>
            </a:r>
            <a:r>
              <a:rPr lang="en-US" dirty="0" err="1" smtClean="0"/>
              <a:t>Seshan</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B124B3-6A56-6347-B191-6A7B47E90B62}" type="datetime1">
              <a:rPr lang="en-US" smtClean="0"/>
              <a:t>7/19/16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7E0746-59C2-6145-9343-E4B44563054A}" type="datetime1">
              <a:rPr lang="en-US" smtClean="0"/>
              <a:t>7/19/16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F2643A-9CEF-BD4D-84F0-CE70E1168671}" type="datetime1">
              <a:rPr lang="en-US" smtClean="0"/>
              <a:t>7/19/16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53788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BFFE75-69B7-204F-94CD-19DB35609CFE}" type="datetime1">
              <a:rPr lang="en-US" smtClean="0"/>
              <a:t>7/19/16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09324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B5F57B-D434-AC45-8008-347724C8C8D5}" type="datetime1">
              <a:rPr lang="en-US" smtClean="0"/>
              <a:t>7/19/16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18590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33B526-3022-3C44-8323-26C8A7BEB320}" type="datetime1">
              <a:rPr lang="en-US" smtClean="0"/>
              <a:t>7/19/16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912280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03CAB-4DBE-B846-B120-7F90935DA675}" type="datetime1">
              <a:rPr lang="en-US" smtClean="0"/>
              <a:t>7/19/16</a:t>
            </a:fld>
            <a:endParaRPr lang="en-US"/>
          </a:p>
        </p:txBody>
      </p:sp>
      <p:sp>
        <p:nvSpPr>
          <p:cNvPr id="8" name="Footer Placeholder 7"/>
          <p:cNvSpPr>
            <a:spLocks noGrp="1"/>
          </p:cNvSpPr>
          <p:nvPr>
            <p:ph type="ftr" sz="quarter" idx="11"/>
          </p:nvPr>
        </p:nvSpPr>
        <p:spPr/>
        <p:txBody>
          <a:bodyPr/>
          <a:lstStyle/>
          <a:p>
            <a:r>
              <a:rPr lang="en-US" smtClean="0"/>
              <a:t>Copyright © EV3Lessons.com 2016 (Last edit: 07/04/2016)</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148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D6B6A-5E86-9343-A6F1-2B3D481DC682}" type="datetime1">
              <a:rPr lang="en-US" smtClean="0"/>
              <a:t>7/19/16</a:t>
            </a:fld>
            <a:endParaRPr lang="en-US"/>
          </a:p>
        </p:txBody>
      </p:sp>
      <p:sp>
        <p:nvSpPr>
          <p:cNvPr id="4" name="Footer Placeholder 3"/>
          <p:cNvSpPr>
            <a:spLocks noGrp="1"/>
          </p:cNvSpPr>
          <p:nvPr>
            <p:ph type="ftr" sz="quarter" idx="11"/>
          </p:nvPr>
        </p:nvSpPr>
        <p:spPr/>
        <p:txBody>
          <a:bodyPr/>
          <a:lstStyle/>
          <a:p>
            <a:r>
              <a:rPr lang="en-US" smtClean="0"/>
              <a:t>Copyright © EV3Lessons.com 2016 (Last edit: 07/04/2016)</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725393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0ED89A-99EB-6640-ACA4-0FFFA03B94A4}" type="datetime1">
              <a:rPr lang="en-US" smtClean="0"/>
              <a:t>7/19/16</a:t>
            </a:fld>
            <a:endParaRPr lang="en-US"/>
          </a:p>
        </p:txBody>
      </p:sp>
      <p:sp>
        <p:nvSpPr>
          <p:cNvPr id="3" name="Footer Placeholder 2"/>
          <p:cNvSpPr>
            <a:spLocks noGrp="1"/>
          </p:cNvSpPr>
          <p:nvPr>
            <p:ph type="ftr" sz="quarter" idx="11"/>
          </p:nvPr>
        </p:nvSpPr>
        <p:spPr/>
        <p:txBody>
          <a:bodyPr/>
          <a:lstStyle/>
          <a:p>
            <a:r>
              <a:rPr lang="en-US" smtClean="0"/>
              <a:t>Copyright © EV3Lessons.com 2016 (Last edit: 07/04/2016)</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4059073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1DDE78-195F-B24D-B935-8695027D64FA}" type="datetime1">
              <a:rPr lang="en-US" smtClean="0"/>
              <a:t>7/19/16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3965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AF792-5409-FC47-AE6E-9049A8747F65}" type="datetime1">
              <a:rPr lang="en-US" smtClean="0"/>
              <a:t>7/19/16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51C95B-35D7-8047-922F-35CD51A2686C}" type="datetime1">
              <a:rPr lang="en-US" smtClean="0"/>
              <a:t>7/19/16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61275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CB6C86-CFBD-0B48-B4A0-5961DD8CD173}" type="datetime1">
              <a:rPr lang="en-US" smtClean="0"/>
              <a:t>7/19/16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5188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908378-DAF7-1842-89FE-183B280FE031}" type="datetime1">
              <a:rPr lang="en-US" smtClean="0"/>
              <a:t>7/19/16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2551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53F649E-4B62-A34C-A165-9622F13BC25D}" type="datetime1">
              <a:rPr lang="en-US" smtClean="0"/>
              <a:t>7/19/16</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smtClean="0"/>
              <a:t>Copyright © EV3Lessons.com 2016 (Last edit: 07/04/2016)</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5BFE17F-007D-AC43-AF1F-C95609BC5ACA}" type="datetime1">
              <a:rPr lang="en-US" smtClean="0"/>
              <a:t>7/19/16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BE39E5-82C0-7C4D-8B03-173002A8A6C8}" type="datetime1">
              <a:rPr lang="en-US" smtClean="0"/>
              <a:t>7/19/16</a:t>
            </a:fld>
            <a:endParaRPr lang="en-US"/>
          </a:p>
        </p:txBody>
      </p:sp>
      <p:sp>
        <p:nvSpPr>
          <p:cNvPr id="8" name="Footer Placeholder 7"/>
          <p:cNvSpPr>
            <a:spLocks noGrp="1"/>
          </p:cNvSpPr>
          <p:nvPr>
            <p:ph type="ftr" sz="quarter" idx="11"/>
          </p:nvPr>
        </p:nvSpPr>
        <p:spPr/>
        <p:txBody>
          <a:bodyPr/>
          <a:lstStyle/>
          <a:p>
            <a:r>
              <a:rPr lang="en-US" smtClean="0"/>
              <a:t>Copyright © EV3Lessons.com 2016 (Last edit: 07/04/2016)</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F76404-4472-154B-B56B-7BA8718F7178}" type="datetime1">
              <a:rPr lang="en-US" smtClean="0"/>
              <a:t>7/19/16</a:t>
            </a:fld>
            <a:endParaRPr lang="en-US"/>
          </a:p>
        </p:txBody>
      </p:sp>
      <p:sp>
        <p:nvSpPr>
          <p:cNvPr id="4" name="Footer Placeholder 3"/>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724FDA-6FA0-8E4C-980F-215432A63E0B}" type="datetime1">
              <a:rPr lang="en-US" smtClean="0"/>
              <a:t>7/19/16</a:t>
            </a:fld>
            <a:endParaRPr lang="en-US"/>
          </a:p>
        </p:txBody>
      </p:sp>
      <p:sp>
        <p:nvSpPr>
          <p:cNvPr id="3" name="Footer Placeholder 2"/>
          <p:cNvSpPr>
            <a:spLocks noGrp="1"/>
          </p:cNvSpPr>
          <p:nvPr>
            <p:ph type="ftr" sz="quarter" idx="11"/>
          </p:nvPr>
        </p:nvSpPr>
        <p:spPr/>
        <p:txBody>
          <a:bodyPr/>
          <a:lstStyle/>
          <a:p>
            <a:r>
              <a:rPr lang="en-US" smtClean="0"/>
              <a:t>Copyright © EV3Lessons.com 2016 (Last edit: 07/04/2016)</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5279CE-9EAB-774E-8F78-04A0B514B8F4}" type="datetime1">
              <a:rPr lang="en-US" smtClean="0"/>
              <a:t>7/19/16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809D7A-53C6-6147-9A2A-82CA4D4C15EF}" type="datetime1">
              <a:rPr lang="en-US" smtClean="0"/>
              <a:t>7/19/16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C7CD1F6A-3C9F-A04E-8CD4-3855B0390022}" type="datetime1">
              <a:rPr lang="en-US" smtClean="0"/>
              <a:t>7/19/16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smtClean="0"/>
              <a:t>Copyright © EV3Lessons.com 2016 (Last edit: 07/04/2016)</a:t>
            </a:r>
            <a:endParaRPr lang="en-US" dirty="0"/>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55B4B-FD6D-F64D-8007-FB85C7B5978D}" type="datetime1">
              <a:rPr lang="en-US" smtClean="0"/>
              <a:t>7/19/16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Copyright © EV3Lessons.com 2016 (Last edit: 07/04/2016)</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35564374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nc-sa/4.0/" TargetMode="Externa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132517" y="3427224"/>
            <a:ext cx="6858000" cy="539865"/>
          </a:xfrm>
        </p:spPr>
        <p:txBody>
          <a:bodyPr>
            <a:noAutofit/>
          </a:bodyPr>
          <a:lstStyle/>
          <a:p>
            <a:r>
              <a:rPr lang="en-US" sz="3200" dirty="0" smtClean="0">
                <a:latin typeface="+mn-lt"/>
              </a:rPr>
              <a:t>How to Use EV3Lessons</a:t>
            </a:r>
          </a:p>
        </p:txBody>
      </p:sp>
      <p:sp>
        <p:nvSpPr>
          <p:cNvPr id="3" name="Title 2"/>
          <p:cNvSpPr>
            <a:spLocks noGrp="1"/>
          </p:cNvSpPr>
          <p:nvPr>
            <p:ph type="ctrTitle"/>
          </p:nvPr>
        </p:nvSpPr>
        <p:spPr/>
        <p:txBody>
          <a:bodyPr>
            <a:normAutofit/>
          </a:bodyPr>
          <a:lstStyle/>
          <a:p>
            <a:pPr algn="ctr"/>
            <a:r>
              <a:rPr lang="en-US" dirty="0" smtClean="0"/>
              <a:t>Beginner programming Lesson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8610099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44450">
            <a:off x="647886" y="1448766"/>
            <a:ext cx="3933092" cy="2688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dirty="0" smtClean="0"/>
              <a:t>RESOURCES: CORE VALUES ACTIVITIES</a:t>
            </a:r>
            <a:endParaRPr lang="en-US" dirty="0"/>
          </a:p>
        </p:txBody>
      </p:sp>
      <p:sp>
        <p:nvSpPr>
          <p:cNvPr id="4" name="Footer Placeholder 3"/>
          <p:cNvSpPr>
            <a:spLocks noGrp="1"/>
          </p:cNvSpPr>
          <p:nvPr>
            <p:ph type="ftr" sz="quarter" idx="11"/>
          </p:nvPr>
        </p:nvSpPr>
        <p:spPr>
          <a:xfrm>
            <a:off x="457199" y="6590124"/>
            <a:ext cx="4157003" cy="186596"/>
          </a:xfrm>
        </p:spPr>
        <p:txBody>
          <a:bodyPr/>
          <a:lstStyle/>
          <a:p>
            <a:r>
              <a:rPr lang="en-US" smtClean="0"/>
              <a:t>Copyright © EV3Lessons.com 2016 (Last edit: 07/04/2016)</a:t>
            </a: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593" t="3811" r="5868"/>
          <a:stretch/>
        </p:blipFill>
        <p:spPr>
          <a:xfrm rot="20265419">
            <a:off x="1363757" y="2984702"/>
            <a:ext cx="4415815" cy="2587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049" y="838518"/>
            <a:ext cx="4141938" cy="3128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2715"/>
          <a:stretch/>
        </p:blipFill>
        <p:spPr>
          <a:xfrm rot="1493338">
            <a:off x="4277635" y="3284782"/>
            <a:ext cx="4215069" cy="2710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7993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PLANNING &amp; SCORING TOOLS</a:t>
            </a:r>
            <a:endParaRPr lang="en-US" dirty="0"/>
          </a:p>
        </p:txBody>
      </p:sp>
      <p:sp>
        <p:nvSpPr>
          <p:cNvPr id="3" name="Content Placeholder 2"/>
          <p:cNvSpPr>
            <a:spLocks noGrp="1"/>
          </p:cNvSpPr>
          <p:nvPr>
            <p:ph idx="1"/>
          </p:nvPr>
        </p:nvSpPr>
        <p:spPr>
          <a:xfrm>
            <a:off x="516603" y="5795342"/>
            <a:ext cx="6517243" cy="740979"/>
          </a:xfrm>
        </p:spPr>
        <p:txBody>
          <a:bodyPr>
            <a:normAutofit fontScale="92500" lnSpcReduction="20000"/>
          </a:bodyPr>
          <a:lstStyle/>
          <a:p>
            <a:r>
              <a:rPr lang="en-US" dirty="0" smtClean="0"/>
              <a:t>Will be updated for Animal Allies</a:t>
            </a:r>
          </a:p>
          <a:p>
            <a:r>
              <a:rPr lang="en-US" dirty="0" smtClean="0"/>
              <a:t>Also available on Apple App Store and Google Play</a:t>
            </a:r>
          </a:p>
        </p:txBody>
      </p:sp>
      <p:sp>
        <p:nvSpPr>
          <p:cNvPr id="4" name="Footer Placeholder 3"/>
          <p:cNvSpPr>
            <a:spLocks noGrp="1"/>
          </p:cNvSpPr>
          <p:nvPr>
            <p:ph type="ftr" sz="quarter" idx="11"/>
          </p:nvPr>
        </p:nvSpPr>
        <p:spPr>
          <a:xfrm>
            <a:off x="457200" y="6492875"/>
            <a:ext cx="3891776" cy="283845"/>
          </a:xfrm>
        </p:spPr>
        <p:txBody>
          <a:bodyPr/>
          <a:lstStyle/>
          <a:p>
            <a:r>
              <a:rPr lang="en-US" smtClean="0"/>
              <a:t>Copyright © EV3Lessons.com 2016 (Last edit: 07/04/2016)</a:t>
            </a:r>
            <a:endParaRPr lang="en-US"/>
          </a:p>
        </p:txBody>
      </p:sp>
      <p:pic>
        <p:nvPicPr>
          <p:cNvPr id="5" name="Picture 4"/>
          <p:cNvPicPr>
            <a:picLocks noChangeAspect="1"/>
          </p:cNvPicPr>
          <p:nvPr/>
        </p:nvPicPr>
        <p:blipFill>
          <a:blip r:embed="rId2"/>
          <a:stretch>
            <a:fillRect/>
          </a:stretch>
        </p:blipFill>
        <p:spPr>
          <a:xfrm>
            <a:off x="516603" y="2020807"/>
            <a:ext cx="4521441" cy="3278045"/>
          </a:xfrm>
          <a:prstGeom prst="rect">
            <a:avLst/>
          </a:prstGeom>
          <a:ln w="12700">
            <a:solidFill>
              <a:schemeClr val="tx1"/>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91110">
            <a:off x="3881784" y="2304493"/>
            <a:ext cx="4328913" cy="324385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7506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a:xfrm>
            <a:off x="457200" y="1317983"/>
            <a:ext cx="8245474" cy="1145345"/>
          </a:xfrm>
        </p:spPr>
        <p:txBody>
          <a:bodyPr>
            <a:normAutofit/>
          </a:bodyPr>
          <a:lstStyle/>
          <a:p>
            <a:r>
              <a:rPr lang="en-US" dirty="0" smtClean="0"/>
              <a:t>Author: Sanjay and Arvind </a:t>
            </a:r>
            <a:r>
              <a:rPr lang="en-US" dirty="0" err="1" smtClean="0"/>
              <a:t>Seshan</a:t>
            </a:r>
            <a:endParaRPr lang="en-US" dirty="0"/>
          </a:p>
          <a:p>
            <a:r>
              <a:rPr lang="en-US" dirty="0" smtClean="0"/>
              <a:t>More lessons are available at www.ev3lessons.com</a:t>
            </a:r>
          </a:p>
        </p:txBody>
      </p:sp>
      <p:sp>
        <p:nvSpPr>
          <p:cNvPr id="4" name="Footer Placeholder 3"/>
          <p:cNvSpPr>
            <a:spLocks noGrp="1"/>
          </p:cNvSpPr>
          <p:nvPr>
            <p:ph type="ftr" sz="quarter" idx="11"/>
          </p:nvPr>
        </p:nvSpPr>
        <p:spPr/>
        <p:txBody>
          <a:bodyPr/>
          <a:lstStyle/>
          <a:p>
            <a:r>
              <a:rPr lang="en-US" smtClean="0"/>
              <a:t>Copyright © EV3Lessons.com 2016 (Last edit: 07/04/2016)</a:t>
            </a:r>
            <a:endParaRPr lang="en-US"/>
          </a:p>
        </p:txBody>
      </p:sp>
      <p:sp>
        <p:nvSpPr>
          <p:cNvPr id="5" name="Rectangle 4"/>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2"/>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2"/>
              </a:rPr>
              <a:t>NonCommercial</a:t>
            </a:r>
            <a:r>
              <a:rPr kumimoji="0" lang="en-US" altLang="en-US" sz="2000" b="0" i="0" u="none" strike="noStrike" cap="none" normalizeH="0" baseline="0" dirty="0" smtClean="0">
                <a:ln>
                  <a:noFill/>
                </a:ln>
                <a:solidFill>
                  <a:srgbClr val="4374B7"/>
                </a:solidFill>
                <a:effectLst/>
                <a:latin typeface="Helvetica Neue"/>
                <a:hlinkClick r:id="rId2"/>
              </a:rPr>
              <a:t>-</a:t>
            </a:r>
            <a:r>
              <a:rPr kumimoji="0" lang="en-US" altLang="en-US" sz="2000" b="0" i="0" u="none" strike="noStrike" cap="none" normalizeH="0" baseline="0" dirty="0" err="1" smtClean="0">
                <a:ln>
                  <a:noFill/>
                </a:ln>
                <a:solidFill>
                  <a:srgbClr val="4374B7"/>
                </a:solidFill>
                <a:effectLst/>
                <a:latin typeface="Helvetica Neue"/>
                <a:hlinkClick r:id="rId2"/>
              </a:rPr>
              <a:t>ShareAlike</a:t>
            </a:r>
            <a:r>
              <a:rPr kumimoji="0" lang="en-US" altLang="en-US" sz="2000" b="0" i="0" u="none" strike="noStrike" cap="none" normalizeH="0" baseline="0" dirty="0" smtClean="0">
                <a:ln>
                  <a:noFill/>
                </a:ln>
                <a:solidFill>
                  <a:srgbClr val="4374B7"/>
                </a:solidFill>
                <a:effectLst/>
                <a:latin typeface="Helvetica Neue"/>
                <a:hlinkClick r:id="rId2"/>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11" y="3247882"/>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37234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 </a:t>
            </a:r>
            <a:r>
              <a:rPr lang="en-US" dirty="0" err="1" smtClean="0"/>
              <a:t>oVERVIEW</a:t>
            </a:r>
            <a:endParaRPr lang="en-US" dirty="0"/>
          </a:p>
        </p:txBody>
      </p:sp>
      <p:sp>
        <p:nvSpPr>
          <p:cNvPr id="3" name="Content Placeholder 2"/>
          <p:cNvSpPr>
            <a:spLocks noGrp="1"/>
          </p:cNvSpPr>
          <p:nvPr>
            <p:ph idx="1"/>
          </p:nvPr>
        </p:nvSpPr>
        <p:spPr>
          <a:xfrm>
            <a:off x="457200" y="1125416"/>
            <a:ext cx="8245474" cy="5000748"/>
          </a:xfrm>
        </p:spPr>
        <p:txBody>
          <a:bodyPr/>
          <a:lstStyle/>
          <a:p>
            <a:pPr marL="342900" indent="-342900">
              <a:buFont typeface="Arial" charset="0"/>
              <a:buChar char="•"/>
            </a:pPr>
            <a:r>
              <a:rPr lang="en-US" dirty="0" smtClean="0"/>
              <a:t>EV3Lessons.com provides the building blocks for successfully learning to program the LEGO MINDSTORMS EV3</a:t>
            </a:r>
          </a:p>
          <a:p>
            <a:pPr marL="342900" indent="-342900">
              <a:buFont typeface="Arial" charset="0"/>
              <a:buChar char="•"/>
            </a:pPr>
            <a:r>
              <a:rPr lang="en-US" dirty="0" smtClean="0"/>
              <a:t>We also provide extensive resources for robotics teams such as planning tools, Quick Guides, Coach’s Corner and Team Building Activities</a:t>
            </a:r>
          </a:p>
          <a:p>
            <a:pPr marL="342900" indent="-342900">
              <a:buFont typeface="Arial" charset="0"/>
              <a:buChar char="•"/>
            </a:pPr>
            <a:r>
              <a:rPr lang="en-US" dirty="0" smtClean="0"/>
              <a:t>Anyone is welcome to use and modify these lessons for educational (non-profit) purposes</a:t>
            </a:r>
          </a:p>
          <a:p>
            <a:pPr marL="800100" lvl="1" indent="-342900">
              <a:buFont typeface="Arial" charset="0"/>
              <a:buChar char="•"/>
            </a:pPr>
            <a:r>
              <a:rPr lang="en-US" dirty="0" smtClean="0"/>
              <a:t>However, you </a:t>
            </a:r>
            <a:r>
              <a:rPr lang="en-US" dirty="0" smtClean="0">
                <a:solidFill>
                  <a:srgbClr val="FF0000"/>
                </a:solidFill>
              </a:rPr>
              <a:t>must give credit to EV3Lessons </a:t>
            </a:r>
            <a:r>
              <a:rPr lang="en-US" dirty="0" smtClean="0"/>
              <a:t>for the materials and </a:t>
            </a:r>
            <a:r>
              <a:rPr lang="en-US" dirty="0" smtClean="0">
                <a:solidFill>
                  <a:srgbClr val="FF0000"/>
                </a:solidFill>
              </a:rPr>
              <a:t>provide a link back to us</a:t>
            </a:r>
            <a:r>
              <a:rPr lang="en-US" dirty="0" smtClean="0"/>
              <a:t> if you post materials online</a:t>
            </a:r>
          </a:p>
          <a:p>
            <a:pPr marL="800100" lvl="1" indent="-342900">
              <a:buFont typeface="Arial" charset="0"/>
              <a:buChar char="•"/>
            </a:pPr>
            <a:r>
              <a:rPr lang="en-US" dirty="0" smtClean="0"/>
              <a:t>If you use EV3Lessons materials in any robotics competition (e.g. FIRST, WRO), you </a:t>
            </a:r>
            <a:r>
              <a:rPr lang="en-US" dirty="0" smtClean="0">
                <a:solidFill>
                  <a:srgbClr val="FF0000"/>
                </a:solidFill>
              </a:rPr>
              <a:t>must cite your sources in your contest materials</a:t>
            </a:r>
            <a:r>
              <a:rPr lang="en-US" dirty="0" smtClean="0"/>
              <a:t>.</a:t>
            </a:r>
          </a:p>
          <a:p>
            <a:pPr marL="800100" lvl="1" indent="-342900">
              <a:buFont typeface="Arial" charset="0"/>
              <a:buChar char="•"/>
            </a:pPr>
            <a:r>
              <a:rPr lang="en-US" dirty="0" smtClean="0"/>
              <a:t>If you make extensive use of our materials, </a:t>
            </a:r>
            <a:r>
              <a:rPr lang="en-US" dirty="0" smtClean="0">
                <a:solidFill>
                  <a:srgbClr val="FF0000"/>
                </a:solidFill>
              </a:rPr>
              <a:t>please consider making a donation to the site to support our work</a:t>
            </a:r>
          </a:p>
          <a:p>
            <a:pPr marL="800100" lvl="1" indent="-342900">
              <a:buFont typeface="Arial" charset="0"/>
              <a:buChar char="•"/>
            </a:pPr>
            <a:endParaRPr lang="en-US" dirty="0" smtClean="0"/>
          </a:p>
          <a:p>
            <a:endParaRPr lang="en-US" dirty="0" smtClean="0"/>
          </a:p>
        </p:txBody>
      </p:sp>
      <p:sp>
        <p:nvSpPr>
          <p:cNvPr id="4" name="Footer Placeholder 3"/>
          <p:cNvSpPr>
            <a:spLocks noGrp="1"/>
          </p:cNvSpPr>
          <p:nvPr>
            <p:ph type="ftr" sz="quarter" idx="11"/>
          </p:nvPr>
        </p:nvSpPr>
        <p:spPr>
          <a:xfrm>
            <a:off x="457200" y="6569612"/>
            <a:ext cx="4002258" cy="207108"/>
          </a:xfrm>
        </p:spPr>
        <p:txBody>
          <a:bodyPr/>
          <a:lstStyle/>
          <a:p>
            <a:r>
              <a:rPr lang="en-US" smtClean="0"/>
              <a:t>Copyright © EV3Lessons.com 2016 (Last edit: 07/04/2016)</a:t>
            </a:r>
            <a:endParaRPr lang="en-US"/>
          </a:p>
        </p:txBody>
      </p:sp>
    </p:spTree>
    <p:extLst>
      <p:ext uri="{BB962C8B-B14F-4D97-AF65-F5344CB8AC3E}">
        <p14:creationId xmlns:p14="http://schemas.microsoft.com/office/powerpoint/2010/main" val="1293287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DESCRIPTION</a:t>
            </a:r>
            <a:endParaRPr lang="en-US" dirty="0"/>
          </a:p>
        </p:txBody>
      </p:sp>
      <p:sp>
        <p:nvSpPr>
          <p:cNvPr id="3" name="Content Placeholder 2"/>
          <p:cNvSpPr>
            <a:spLocks noGrp="1"/>
          </p:cNvSpPr>
          <p:nvPr>
            <p:ph idx="1"/>
          </p:nvPr>
        </p:nvSpPr>
        <p:spPr>
          <a:xfrm>
            <a:off x="457199" y="1189892"/>
            <a:ext cx="8245474" cy="5028028"/>
          </a:xfrm>
        </p:spPr>
        <p:txBody>
          <a:bodyPr>
            <a:normAutofit fontScale="85000" lnSpcReduction="20000"/>
          </a:bodyPr>
          <a:lstStyle/>
          <a:p>
            <a:pPr marL="457200" indent="-457200">
              <a:buFont typeface="Arial"/>
              <a:buChar char="•"/>
            </a:pPr>
            <a:r>
              <a:rPr lang="en-US" u="sng" dirty="0" smtClean="0"/>
              <a:t>Beginner</a:t>
            </a:r>
            <a:r>
              <a:rPr lang="en-US" dirty="0" smtClean="0"/>
              <a:t>: </a:t>
            </a:r>
            <a:r>
              <a:rPr lang="en-US" b="0" dirty="0" smtClean="0"/>
              <a:t>These lessons will teach you to move and turn the robot, use the sensors, and use loops and switches. </a:t>
            </a:r>
          </a:p>
          <a:p>
            <a:pPr marL="457200" indent="-457200">
              <a:buFont typeface="Arial"/>
              <a:buChar char="•"/>
            </a:pPr>
            <a:r>
              <a:rPr lang="en-US" u="sng" dirty="0" smtClean="0"/>
              <a:t>Intermediate</a:t>
            </a:r>
            <a:r>
              <a:rPr lang="en-US" dirty="0" smtClean="0"/>
              <a:t>: </a:t>
            </a:r>
            <a:r>
              <a:rPr lang="en-US" b="0" dirty="0" smtClean="0"/>
              <a:t>These </a:t>
            </a:r>
            <a:r>
              <a:rPr lang="en-US" b="0" dirty="0"/>
              <a:t>lessons </a:t>
            </a:r>
            <a:r>
              <a:rPr lang="en-US" b="0" dirty="0" smtClean="0"/>
              <a:t>introduce more advanced programming techniques such as My Blocks, variables</a:t>
            </a:r>
            <a:r>
              <a:rPr lang="en-US" b="0" dirty="0"/>
              <a:t>, </a:t>
            </a:r>
            <a:r>
              <a:rPr lang="en-US" b="0" dirty="0" smtClean="0"/>
              <a:t>parallel beams, calibration and math</a:t>
            </a:r>
            <a:r>
              <a:rPr lang="en-US" b="0" dirty="0"/>
              <a:t>/logic </a:t>
            </a:r>
            <a:r>
              <a:rPr lang="en-US" b="0" dirty="0" smtClean="0"/>
              <a:t>blocks. </a:t>
            </a:r>
          </a:p>
          <a:p>
            <a:pPr marL="457200" indent="-457200">
              <a:buFont typeface="Arial"/>
              <a:buChar char="•"/>
            </a:pPr>
            <a:r>
              <a:rPr lang="en-US" u="sng" dirty="0" smtClean="0"/>
              <a:t>Advanced</a:t>
            </a:r>
            <a:r>
              <a:rPr lang="en-US" dirty="0" smtClean="0"/>
              <a:t>: </a:t>
            </a:r>
            <a:r>
              <a:rPr lang="en-US" b="0" dirty="0" smtClean="0"/>
              <a:t>These lessons assume that you are comfortable using all the blocks in the EV3 environment. The advanced lessons teach you to more </a:t>
            </a:r>
            <a:r>
              <a:rPr lang="en-US" b="0" dirty="0"/>
              <a:t>sophisticated programs such as menu </a:t>
            </a:r>
            <a:r>
              <a:rPr lang="en-US" b="0" dirty="0" smtClean="0"/>
              <a:t>systems, proportional line followers, squaring on lines and stall detection techniques.</a:t>
            </a:r>
          </a:p>
          <a:p>
            <a:pPr marL="457200" indent="-457200">
              <a:buFont typeface="Arial"/>
              <a:buChar char="•"/>
            </a:pPr>
            <a:r>
              <a:rPr lang="en-US" u="sng" dirty="0" smtClean="0"/>
              <a:t>Beyond</a:t>
            </a:r>
            <a:r>
              <a:rPr lang="en-US" dirty="0" smtClean="0"/>
              <a:t>: </a:t>
            </a:r>
            <a:r>
              <a:rPr lang="en-US" b="0" dirty="0" smtClean="0"/>
              <a:t>These lessons are for students who have completed all our other lessons and interested in learning about third-party sensors and using the EV3 with other platforms such as the Raspberry Pi.</a:t>
            </a:r>
            <a:endParaRPr lang="en-US" b="0" dirty="0"/>
          </a:p>
          <a:p>
            <a:pPr marL="457200" indent="-457200">
              <a:buFont typeface="Arial"/>
              <a:buChar char="•"/>
            </a:pPr>
            <a:r>
              <a:rPr lang="en-US" b="0" dirty="0" smtClean="0"/>
              <a:t>Beginner Lessons are designed to be done in order. Intermediate and Advanced Lessons may be done out of order.  Lessons usually mention specific pre-requisites when needed.</a:t>
            </a:r>
          </a:p>
          <a:p>
            <a:pPr marL="457200" indent="-457200">
              <a:buFont typeface="Arial"/>
              <a:buChar char="•"/>
            </a:pPr>
            <a:r>
              <a:rPr lang="en-US" b="0" dirty="0" smtClean="0"/>
              <a:t>If you print the lessons out, make sure to return to the site often to check the date on the bottom of the page to make sure you have the latest version of the lesson.</a:t>
            </a:r>
          </a:p>
          <a:p>
            <a:pPr marL="457200" indent="-457200">
              <a:buFont typeface="Arial"/>
              <a:buChar char="•"/>
            </a:pPr>
            <a:r>
              <a:rPr lang="en-US" b="0" dirty="0" smtClean="0"/>
              <a:t>To be notified of updates, sign up for our mailing list on the Contacts page.</a:t>
            </a:r>
            <a:endParaRPr lang="en-US" b="0" dirty="0"/>
          </a:p>
          <a:p>
            <a:pPr marL="457200" indent="-457200">
              <a:buFont typeface="+mj-lt"/>
              <a:buAutoNum type="arabicPeriod"/>
            </a:pPr>
            <a:endParaRPr lang="en-US" dirty="0"/>
          </a:p>
          <a:p>
            <a:pPr marL="457200" indent="-457200">
              <a:buFont typeface="+mj-lt"/>
              <a:buAutoNum type="arabicPeriod"/>
            </a:pPr>
            <a:endParaRPr lang="en-US" dirty="0" smtClean="0"/>
          </a:p>
          <a:p>
            <a:pPr marL="457200" indent="-457200">
              <a:buFont typeface="+mj-lt"/>
              <a:buAutoNum type="arabicPeriod"/>
            </a:pPr>
            <a:endParaRPr lang="en-US" dirty="0" smtClean="0"/>
          </a:p>
          <a:p>
            <a:pPr marL="342900" indent="-342900">
              <a:buFont typeface="Arial" panose="020B0604020202020204" pitchFamily="34" charset="0"/>
              <a:buChar char="•"/>
            </a:pPr>
            <a:endParaRPr lang="en-US" dirty="0"/>
          </a:p>
        </p:txBody>
      </p:sp>
      <p:sp>
        <p:nvSpPr>
          <p:cNvPr id="4" name="Footer Placeholder 3"/>
          <p:cNvSpPr>
            <a:spLocks noGrp="1"/>
          </p:cNvSpPr>
          <p:nvPr>
            <p:ph type="ftr" sz="quarter" idx="11"/>
          </p:nvPr>
        </p:nvSpPr>
        <p:spPr>
          <a:xfrm>
            <a:off x="457200" y="6492875"/>
            <a:ext cx="3862552" cy="283845"/>
          </a:xfrm>
        </p:spPr>
        <p:txBody>
          <a:bodyPr/>
          <a:lstStyle/>
          <a:p>
            <a:r>
              <a:rPr lang="en-US" smtClean="0"/>
              <a:t>Copyright © EV3Lessons.com 2016 (Last edit: 07/04/2016)</a:t>
            </a:r>
            <a:endParaRPr lang="en-US"/>
          </a:p>
        </p:txBody>
      </p:sp>
      <p:sp>
        <p:nvSpPr>
          <p:cNvPr id="5" name="Rectangle 4"/>
          <p:cNvSpPr/>
          <p:nvPr/>
        </p:nvSpPr>
        <p:spPr>
          <a:xfrm>
            <a:off x="457199" y="730271"/>
            <a:ext cx="3877985" cy="369332"/>
          </a:xfrm>
          <a:prstGeom prst="rect">
            <a:avLst/>
          </a:prstGeom>
        </p:spPr>
        <p:txBody>
          <a:bodyPr wrap="none">
            <a:spAutoFit/>
          </a:bodyPr>
          <a:lstStyle/>
          <a:p>
            <a:r>
              <a:rPr lang="en-US" dirty="0"/>
              <a:t>http://</a:t>
            </a:r>
            <a:r>
              <a:rPr lang="en-US" dirty="0" smtClean="0"/>
              <a:t>ev3lessons.com/</a:t>
            </a:r>
            <a:r>
              <a:rPr lang="en-US" dirty="0" err="1" smtClean="0"/>
              <a:t>lessons.html</a:t>
            </a:r>
            <a:endParaRPr lang="en-US" dirty="0"/>
          </a:p>
        </p:txBody>
      </p:sp>
    </p:spTree>
    <p:extLst>
      <p:ext uri="{BB962C8B-B14F-4D97-AF65-F5344CB8AC3E}">
        <p14:creationId xmlns:p14="http://schemas.microsoft.com/office/powerpoint/2010/main" val="1594177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PROGRAMMING LESSONS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31808621"/>
              </p:ext>
            </p:extLst>
          </p:nvPr>
        </p:nvGraphicFramePr>
        <p:xfrm>
          <a:off x="378639" y="853173"/>
          <a:ext cx="8245476" cy="5341276"/>
        </p:xfrm>
        <a:graphic>
          <a:graphicData uri="http://schemas.openxmlformats.org/drawingml/2006/table">
            <a:tbl>
              <a:tblPr firstRow="1" bandRow="1">
                <a:tableStyleId>{69CF1AB2-1976-4502-BF36-3FF5EA218861}</a:tableStyleId>
              </a:tblPr>
              <a:tblGrid>
                <a:gridCol w="2748492"/>
                <a:gridCol w="2748492"/>
                <a:gridCol w="2748492"/>
              </a:tblGrid>
              <a:tr h="1102236">
                <a:tc>
                  <a:txBody>
                    <a:bodyPr/>
                    <a:lstStyle/>
                    <a:p>
                      <a:pPr algn="ctr"/>
                      <a:r>
                        <a:rPr lang="en-US" sz="1600" dirty="0" smtClean="0"/>
                        <a:t>Beginner</a:t>
                      </a:r>
                      <a:endParaRPr lang="en-US" sz="1600" dirty="0" smtClean="0">
                        <a:solidFill>
                          <a:schemeClr val="tx1"/>
                        </a:solidFill>
                      </a:endParaRPr>
                    </a:p>
                  </a:txBody>
                  <a:tcPr>
                    <a:solidFill>
                      <a:schemeClr val="bg2">
                        <a:lumMod val="60000"/>
                        <a:lumOff val="40000"/>
                      </a:schemeClr>
                    </a:solidFill>
                  </a:tcPr>
                </a:tc>
                <a:tc>
                  <a:txBody>
                    <a:bodyPr/>
                    <a:lstStyle/>
                    <a:p>
                      <a:pPr algn="ctr"/>
                      <a:r>
                        <a:rPr lang="en-US" sz="1600" dirty="0" smtClean="0"/>
                        <a:t>Intermediate</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smtClean="0"/>
                        <a:t>Advanced</a:t>
                      </a:r>
                      <a:endParaRPr lang="en-US" sz="1600" dirty="0">
                        <a:solidFill>
                          <a:schemeClr val="tx1"/>
                        </a:solidFill>
                      </a:endParaRPr>
                    </a:p>
                  </a:txBody>
                  <a:tcPr>
                    <a:solidFill>
                      <a:schemeClr val="bg2">
                        <a:lumMod val="60000"/>
                        <a:lumOff val="40000"/>
                      </a:schemeClr>
                    </a:solidFill>
                  </a:tcPr>
                </a:tc>
              </a:tr>
              <a:tr h="4239040">
                <a:tc>
                  <a:txBody>
                    <a:bodyPr/>
                    <a:lstStyle/>
                    <a:p>
                      <a:pPr marL="285750" indent="-285750">
                        <a:buFont typeface="Arial"/>
                        <a:buChar char="•"/>
                      </a:pPr>
                      <a:r>
                        <a:rPr lang="en-US" sz="1200" dirty="0" smtClean="0"/>
                        <a:t>How to Use</a:t>
                      </a:r>
                      <a:r>
                        <a:rPr lang="en-US" sz="1200" baseline="0" dirty="0" smtClean="0"/>
                        <a:t> the EV3Lessons</a:t>
                      </a:r>
                      <a:endParaRPr lang="en-US" sz="1200" dirty="0" smtClean="0"/>
                    </a:p>
                    <a:p>
                      <a:pPr marL="285750" indent="-285750">
                        <a:buFont typeface="Arial"/>
                        <a:buChar char="•"/>
                      </a:pPr>
                      <a:r>
                        <a:rPr lang="en-US" sz="1200" dirty="0" smtClean="0"/>
                        <a:t>Build a Base Robot</a:t>
                      </a:r>
                    </a:p>
                    <a:p>
                      <a:pPr marL="285750" indent="-285750">
                        <a:buFont typeface="Arial"/>
                        <a:buChar char="•"/>
                      </a:pPr>
                      <a:r>
                        <a:rPr lang="en-US" sz="1200" dirty="0" smtClean="0"/>
                        <a:t>Introduction to Brick/Software</a:t>
                      </a:r>
                    </a:p>
                    <a:p>
                      <a:pPr marL="285750" indent="-285750">
                        <a:buFont typeface="Arial"/>
                        <a:buChar char="•"/>
                      </a:pPr>
                      <a:r>
                        <a:rPr lang="en-US" sz="1200" dirty="0" smtClean="0"/>
                        <a:t>Moving</a:t>
                      </a:r>
                      <a:r>
                        <a:rPr lang="en-US" sz="1200" baseline="0" dirty="0" smtClean="0"/>
                        <a:t> Straight</a:t>
                      </a:r>
                    </a:p>
                    <a:p>
                      <a:pPr marL="285750" indent="-285750">
                        <a:buFont typeface="Arial"/>
                        <a:buChar char="•"/>
                      </a:pPr>
                      <a:r>
                        <a:rPr lang="en-US" sz="1200" baseline="0" dirty="0" smtClean="0"/>
                        <a:t>Port View</a:t>
                      </a:r>
                    </a:p>
                    <a:p>
                      <a:pPr marL="285750" indent="-285750">
                        <a:buFont typeface="Arial"/>
                        <a:buChar char="•"/>
                      </a:pPr>
                      <a:r>
                        <a:rPr lang="en-US" sz="1200" baseline="0" dirty="0" err="1" smtClean="0"/>
                        <a:t>Pseudocode</a:t>
                      </a:r>
                      <a:endParaRPr lang="en-US" sz="1200" baseline="0" dirty="0" smtClean="0"/>
                    </a:p>
                    <a:p>
                      <a:pPr marL="285750" indent="-285750">
                        <a:buFont typeface="Arial"/>
                        <a:buChar char="•"/>
                      </a:pPr>
                      <a:r>
                        <a:rPr lang="en-US" sz="1200" baseline="0" dirty="0" smtClean="0"/>
                        <a:t>Basic Turning</a:t>
                      </a:r>
                    </a:p>
                    <a:p>
                      <a:pPr marL="285750" indent="-285750">
                        <a:buFont typeface="Arial"/>
                        <a:buChar char="•"/>
                      </a:pPr>
                      <a:r>
                        <a:rPr lang="en-US" sz="1200" baseline="0" dirty="0" smtClean="0"/>
                        <a:t>Displaying Text and Graphics</a:t>
                      </a:r>
                    </a:p>
                    <a:p>
                      <a:pPr marL="285750" indent="-285750">
                        <a:buFont typeface="Arial"/>
                        <a:buChar char="•"/>
                      </a:pPr>
                      <a:r>
                        <a:rPr lang="en-US" sz="1200" baseline="0" dirty="0" smtClean="0"/>
                        <a:t>Custom Images &amp; Sounds</a:t>
                      </a:r>
                    </a:p>
                    <a:p>
                      <a:pPr marL="285750" indent="-285750">
                        <a:buFont typeface="Arial"/>
                        <a:buChar char="•"/>
                      </a:pPr>
                      <a:r>
                        <a:rPr lang="en-US" sz="1200" baseline="0" dirty="0" smtClean="0"/>
                        <a:t>Intro to Touch Sensor</a:t>
                      </a:r>
                    </a:p>
                    <a:p>
                      <a:pPr marL="285750" indent="-285750">
                        <a:buFont typeface="Arial"/>
                        <a:buChar char="•"/>
                      </a:pPr>
                      <a:r>
                        <a:rPr lang="en-US" sz="1200" baseline="0" dirty="0" smtClean="0"/>
                        <a:t>Intro to Color Sensor</a:t>
                      </a:r>
                    </a:p>
                    <a:p>
                      <a:pPr marL="285750" indent="-285750">
                        <a:buFont typeface="Arial"/>
                        <a:buChar char="•"/>
                      </a:pPr>
                      <a:r>
                        <a:rPr lang="en-US" sz="1200" baseline="0" dirty="0" smtClean="0"/>
                        <a:t>Loops</a:t>
                      </a:r>
                    </a:p>
                    <a:p>
                      <a:pPr marL="285750" indent="-285750">
                        <a:buFont typeface="Arial"/>
                        <a:buChar char="•"/>
                      </a:pPr>
                      <a:r>
                        <a:rPr lang="en-US" sz="1200" baseline="0" dirty="0" smtClean="0"/>
                        <a:t>Switches</a:t>
                      </a:r>
                    </a:p>
                    <a:p>
                      <a:pPr marL="285750" indent="-285750">
                        <a:buFont typeface="Arial"/>
                        <a:buChar char="•"/>
                      </a:pPr>
                      <a:r>
                        <a:rPr lang="en-US" sz="1200" baseline="0" dirty="0" smtClean="0"/>
                        <a:t>Importing Additional LEGO Blocks</a:t>
                      </a:r>
                    </a:p>
                    <a:p>
                      <a:pPr marL="285750" indent="-285750">
                        <a:buFont typeface="Arial"/>
                        <a:buChar char="•"/>
                      </a:pPr>
                      <a:r>
                        <a:rPr lang="en-US" sz="1200" baseline="0" dirty="0" smtClean="0"/>
                        <a:t>Sound Block</a:t>
                      </a:r>
                    </a:p>
                    <a:p>
                      <a:pPr marL="285750" indent="-285750">
                        <a:buFont typeface="Arial"/>
                        <a:buChar char="•"/>
                      </a:pPr>
                      <a:r>
                        <a:rPr lang="en-US" sz="1200" baseline="0" dirty="0" smtClean="0"/>
                        <a:t>Intro to Sound Sensor</a:t>
                      </a:r>
                    </a:p>
                    <a:p>
                      <a:pPr marL="285750" indent="-285750">
                        <a:buFont typeface="Arial"/>
                        <a:buChar char="•"/>
                      </a:pPr>
                      <a:r>
                        <a:rPr lang="en-US" sz="1200" baseline="0" dirty="0" smtClean="0"/>
                        <a:t>Intro to Ultrasonic Sensor</a:t>
                      </a:r>
                    </a:p>
                    <a:p>
                      <a:pPr marL="285750" indent="-285750">
                        <a:buFont typeface="Arial"/>
                        <a:buChar char="•"/>
                      </a:pPr>
                      <a:r>
                        <a:rPr lang="en-US" sz="1200" baseline="0" dirty="0" smtClean="0"/>
                        <a:t>Basic Line Follower</a:t>
                      </a:r>
                    </a:p>
                    <a:p>
                      <a:pPr marL="285750" indent="-285750">
                        <a:buFont typeface="Arial"/>
                        <a:buChar char="•"/>
                      </a:pPr>
                      <a:r>
                        <a:rPr lang="en-US" sz="1200" baseline="0" dirty="0" smtClean="0"/>
                        <a:t>Moving an Object</a:t>
                      </a:r>
                    </a:p>
                    <a:p>
                      <a:pPr marL="285750" indent="-285750">
                        <a:buFont typeface="Arial"/>
                        <a:buChar char="•"/>
                      </a:pPr>
                      <a:r>
                        <a:rPr lang="en-US" sz="1200" baseline="0" dirty="0" smtClean="0"/>
                        <a:t>Final Challenge</a:t>
                      </a:r>
                    </a:p>
                  </a:txBody>
                  <a:tcPr>
                    <a:solidFill>
                      <a:srgbClr val="FFFFFF"/>
                    </a:solidFill>
                  </a:tcPr>
                </a:tc>
                <a:tc>
                  <a:txBody>
                    <a:bodyPr/>
                    <a:lstStyle/>
                    <a:p>
                      <a:pPr marL="285750" indent="-285750">
                        <a:buFont typeface="Arial"/>
                        <a:buChar char="•"/>
                      </a:pPr>
                      <a:r>
                        <a:rPr lang="en-US" sz="1200" dirty="0" smtClean="0"/>
                        <a:t>Basic Ultrasonic</a:t>
                      </a:r>
                      <a:r>
                        <a:rPr lang="en-US" sz="1200" baseline="0" dirty="0" smtClean="0"/>
                        <a:t> Wall Follower</a:t>
                      </a:r>
                    </a:p>
                    <a:p>
                      <a:pPr marL="285750" indent="-285750">
                        <a:buFont typeface="Arial"/>
                        <a:buChar char="•"/>
                      </a:pPr>
                      <a:r>
                        <a:rPr lang="en-US" sz="1200" dirty="0" smtClean="0"/>
                        <a:t>Brick Buttons as Sensors</a:t>
                      </a:r>
                    </a:p>
                    <a:p>
                      <a:pPr marL="285750" indent="-285750">
                        <a:buFont typeface="Arial"/>
                        <a:buChar char="•"/>
                      </a:pPr>
                      <a:r>
                        <a:rPr lang="en-US" sz="1200" dirty="0" smtClean="0"/>
                        <a:t>Data Wires</a:t>
                      </a:r>
                    </a:p>
                    <a:p>
                      <a:pPr marL="285750" indent="-285750">
                        <a:buFont typeface="Arial"/>
                        <a:buChar char="•"/>
                      </a:pPr>
                      <a:r>
                        <a:rPr lang="en-US" sz="1200" dirty="0" smtClean="0"/>
                        <a:t>My Blocks with Inputs</a:t>
                      </a:r>
                      <a:r>
                        <a:rPr lang="en-US" sz="1200" baseline="0" dirty="0" smtClean="0"/>
                        <a:t> and </a:t>
                      </a:r>
                      <a:r>
                        <a:rPr lang="en-US" sz="1200" dirty="0" smtClean="0"/>
                        <a:t>Outputs</a:t>
                      </a:r>
                    </a:p>
                    <a:p>
                      <a:pPr marL="285750" indent="-285750">
                        <a:buFont typeface="Arial"/>
                        <a:buChar char="•"/>
                      </a:pPr>
                      <a:r>
                        <a:rPr lang="en-US" sz="1200" dirty="0" smtClean="0"/>
                        <a:t>Moving</a:t>
                      </a:r>
                      <a:r>
                        <a:rPr lang="en-US" sz="1200" baseline="0" dirty="0" smtClean="0"/>
                        <a:t> with My Blocks</a:t>
                      </a:r>
                    </a:p>
                    <a:p>
                      <a:pPr marL="285750" indent="-285750">
                        <a:buFont typeface="Arial"/>
                        <a:buChar char="•"/>
                      </a:pPr>
                      <a:r>
                        <a:rPr lang="en-US" sz="1200" baseline="0" dirty="0" smtClean="0"/>
                        <a:t>Turning with My Blocks</a:t>
                      </a:r>
                      <a:endParaRPr lang="en-US" sz="1200" dirty="0" smtClean="0"/>
                    </a:p>
                    <a:p>
                      <a:pPr marL="285750" indent="-285750">
                        <a:buFont typeface="Arial"/>
                        <a:buChar char="•"/>
                      </a:pPr>
                      <a:r>
                        <a:rPr lang="en-US" sz="1200" dirty="0" smtClean="0"/>
                        <a:t>Color</a:t>
                      </a:r>
                      <a:r>
                        <a:rPr lang="en-US" sz="1200" baseline="0" dirty="0" smtClean="0"/>
                        <a:t> Line </a:t>
                      </a:r>
                      <a:r>
                        <a:rPr lang="en-US" sz="1200" dirty="0" smtClean="0"/>
                        <a:t>Follower with My Blocks</a:t>
                      </a:r>
                    </a:p>
                    <a:p>
                      <a:pPr marL="285750" indent="-285750">
                        <a:buFont typeface="Arial"/>
                        <a:buChar char="•"/>
                      </a:pPr>
                      <a:r>
                        <a:rPr lang="en-US" sz="1200" dirty="0" smtClean="0"/>
                        <a:t>Infrared</a:t>
                      </a:r>
                      <a:r>
                        <a:rPr lang="en-US" sz="1200" baseline="0" dirty="0" smtClean="0"/>
                        <a:t> Sensor</a:t>
                      </a:r>
                      <a:endParaRPr lang="en-US" sz="1200" dirty="0" smtClean="0"/>
                    </a:p>
                    <a:p>
                      <a:pPr marL="285750" indent="-285750">
                        <a:buFont typeface="Arial"/>
                        <a:buChar char="•"/>
                      </a:pPr>
                      <a:r>
                        <a:rPr lang="en-US" sz="1200" dirty="0" smtClean="0"/>
                        <a:t>Debugging Techniques</a:t>
                      </a:r>
                    </a:p>
                    <a:p>
                      <a:pPr marL="285750" indent="-285750">
                        <a:buFont typeface="Arial"/>
                        <a:buChar char="•"/>
                      </a:pPr>
                      <a:r>
                        <a:rPr lang="en-US" sz="1200" dirty="0" smtClean="0"/>
                        <a:t>Move</a:t>
                      </a:r>
                      <a:r>
                        <a:rPr lang="en-US" sz="1200" baseline="0" dirty="0" smtClean="0"/>
                        <a:t> Blocks</a:t>
                      </a:r>
                    </a:p>
                    <a:p>
                      <a:pPr marL="285750" indent="-285750">
                        <a:buFont typeface="Arial"/>
                        <a:buChar char="•"/>
                      </a:pPr>
                      <a:r>
                        <a:rPr lang="en-US" sz="1200" baseline="0" dirty="0" smtClean="0"/>
                        <a:t>Reliability Techniques</a:t>
                      </a:r>
                    </a:p>
                    <a:p>
                      <a:pPr marL="285750" indent="-285750">
                        <a:buFont typeface="Arial"/>
                        <a:buChar char="•"/>
                      </a:pPr>
                      <a:r>
                        <a:rPr lang="en-US" sz="1200" baseline="0" dirty="0" smtClean="0"/>
                        <a:t>Color Sensor Calibration</a:t>
                      </a:r>
                    </a:p>
                    <a:p>
                      <a:pPr marL="285750" indent="-285750">
                        <a:buFont typeface="Arial"/>
                        <a:buChar char="•"/>
                      </a:pPr>
                      <a:r>
                        <a:rPr lang="en-US" sz="1200" baseline="0" dirty="0" smtClean="0"/>
                        <a:t>Variables</a:t>
                      </a:r>
                    </a:p>
                    <a:p>
                      <a:pPr marL="285750" indent="-285750">
                        <a:buFont typeface="Arial"/>
                        <a:buChar char="•"/>
                      </a:pPr>
                      <a:r>
                        <a:rPr lang="en-US" sz="1200" baseline="0" dirty="0" smtClean="0"/>
                        <a:t>Logic Operations and Decision Making</a:t>
                      </a:r>
                    </a:p>
                    <a:p>
                      <a:pPr marL="285750" indent="-285750">
                        <a:buFont typeface="Arial"/>
                        <a:buChar char="•"/>
                      </a:pPr>
                      <a:r>
                        <a:rPr lang="en-US" sz="1200" baseline="0" dirty="0" smtClean="0"/>
                        <a:t>Intro to Parallel Beams</a:t>
                      </a:r>
                    </a:p>
                    <a:p>
                      <a:pPr marL="0" indent="0">
                        <a:buFont typeface="Arial"/>
                        <a:buNone/>
                      </a:pPr>
                      <a:endParaRPr lang="en-US" sz="1200" dirty="0"/>
                    </a:p>
                  </a:txBody>
                  <a:tcPr>
                    <a:solidFill>
                      <a:srgbClr val="FFFFFF"/>
                    </a:solidFill>
                  </a:tcPr>
                </a:tc>
                <a:tc>
                  <a:txBody>
                    <a:bodyPr/>
                    <a:lstStyle/>
                    <a:p>
                      <a:pPr marL="285750" indent="-285750">
                        <a:buFont typeface="Arial"/>
                        <a:buChar char="•"/>
                      </a:pPr>
                      <a:r>
                        <a:rPr lang="en-US" sz="1200" dirty="0" smtClean="0"/>
                        <a:t>Parallel</a:t>
                      </a:r>
                      <a:r>
                        <a:rPr lang="en-US" sz="1200" baseline="0" dirty="0" smtClean="0"/>
                        <a:t> Beams Synchronization</a:t>
                      </a:r>
                    </a:p>
                    <a:p>
                      <a:pPr marL="285750" indent="-285750">
                        <a:buFont typeface="Arial"/>
                        <a:buChar char="•"/>
                      </a:pPr>
                      <a:r>
                        <a:rPr lang="en-US" sz="1200" baseline="0" dirty="0" smtClean="0"/>
                        <a:t>Arrays</a:t>
                      </a:r>
                    </a:p>
                    <a:p>
                      <a:pPr marL="285750" indent="-285750">
                        <a:buFont typeface="Arial"/>
                        <a:buChar char="•"/>
                      </a:pPr>
                      <a:r>
                        <a:rPr lang="en-US" sz="1200" baseline="0" dirty="0" smtClean="0"/>
                        <a:t>Intro to Proportional Control</a:t>
                      </a:r>
                    </a:p>
                    <a:p>
                      <a:pPr marL="285750" indent="-285750">
                        <a:buFont typeface="Arial"/>
                        <a:buChar char="•"/>
                      </a:pPr>
                      <a:r>
                        <a:rPr lang="en-US" sz="1200" baseline="0" dirty="0" smtClean="0"/>
                        <a:t>Proportional Line Follower</a:t>
                      </a:r>
                    </a:p>
                    <a:p>
                      <a:pPr marL="285750" indent="-285750">
                        <a:buFont typeface="Arial"/>
                        <a:buChar char="•"/>
                      </a:pPr>
                      <a:r>
                        <a:rPr lang="en-US" sz="1200" baseline="0" dirty="0" smtClean="0"/>
                        <a:t>Proportional 2 Color Line Follower</a:t>
                      </a:r>
                    </a:p>
                    <a:p>
                      <a:pPr marL="285750" indent="-285750">
                        <a:buFont typeface="Arial"/>
                        <a:buChar char="•"/>
                      </a:pPr>
                      <a:r>
                        <a:rPr lang="en-US" sz="1200" baseline="0" dirty="0" smtClean="0"/>
                        <a:t>Proportional Ultrasonic Wall </a:t>
                      </a:r>
                    </a:p>
                    <a:p>
                      <a:pPr marL="285750" indent="-285750">
                        <a:buFont typeface="Arial"/>
                        <a:buChar char="•"/>
                      </a:pPr>
                      <a:r>
                        <a:rPr lang="en-US" sz="1200" baseline="0" dirty="0" smtClean="0"/>
                        <a:t>Proportional Control with the Sound Sensor</a:t>
                      </a:r>
                    </a:p>
                    <a:p>
                      <a:pPr marL="285750" indent="-285750">
                        <a:buFont typeface="Arial"/>
                        <a:buChar char="•"/>
                      </a:pPr>
                      <a:r>
                        <a:rPr lang="en-US" sz="1200" baseline="0" dirty="0" smtClean="0"/>
                        <a:t>Follower</a:t>
                      </a:r>
                    </a:p>
                    <a:p>
                      <a:pPr marL="285750" indent="-285750">
                        <a:buFont typeface="Arial"/>
                        <a:buChar char="•"/>
                      </a:pPr>
                      <a:r>
                        <a:rPr lang="en-US" sz="1200" baseline="0" dirty="0" smtClean="0"/>
                        <a:t>Ramping Up</a:t>
                      </a:r>
                    </a:p>
                    <a:p>
                      <a:pPr marL="285750" indent="-285750">
                        <a:buFont typeface="Arial"/>
                        <a:buChar char="•"/>
                      </a:pPr>
                      <a:r>
                        <a:rPr lang="en-US" sz="1200" baseline="0" dirty="0" smtClean="0"/>
                        <a:t>Intro to Gyro Sensor</a:t>
                      </a:r>
                    </a:p>
                    <a:p>
                      <a:pPr marL="285750" indent="-285750">
                        <a:buFont typeface="Arial"/>
                        <a:buChar char="•"/>
                      </a:pPr>
                      <a:r>
                        <a:rPr lang="en-US" sz="1200" baseline="0" dirty="0" smtClean="0"/>
                        <a:t>Gyro Sensor Turns</a:t>
                      </a:r>
                    </a:p>
                    <a:p>
                      <a:pPr marL="285750" indent="-285750">
                        <a:buFont typeface="Arial"/>
                        <a:buChar char="•"/>
                      </a:pPr>
                      <a:r>
                        <a:rPr lang="en-US" sz="1200" baseline="0" dirty="0" smtClean="0"/>
                        <a:t>Gyro Move Straight and Wall Follow</a:t>
                      </a:r>
                    </a:p>
                    <a:p>
                      <a:pPr marL="285750" indent="-285750">
                        <a:buFont typeface="Arial"/>
                        <a:buChar char="•"/>
                      </a:pPr>
                      <a:r>
                        <a:rPr lang="en-US" sz="1200" baseline="0" dirty="0" smtClean="0"/>
                        <a:t>Squaring on Lines</a:t>
                      </a:r>
                    </a:p>
                    <a:p>
                      <a:pPr marL="285750" indent="-285750">
                        <a:buFont typeface="Arial"/>
                        <a:buChar char="•"/>
                      </a:pPr>
                      <a:r>
                        <a:rPr lang="en-US" sz="1200" baseline="0" dirty="0" smtClean="0"/>
                        <a:t>Stall Detection</a:t>
                      </a:r>
                    </a:p>
                    <a:p>
                      <a:pPr marL="285750" indent="-285750">
                        <a:buFont typeface="Arial"/>
                        <a:buChar char="•"/>
                      </a:pPr>
                      <a:r>
                        <a:rPr lang="en-US" sz="1200" baseline="0" dirty="0" smtClean="0"/>
                        <a:t>Menu System</a:t>
                      </a:r>
                    </a:p>
                    <a:p>
                      <a:pPr marL="285750" indent="-285750">
                        <a:buFont typeface="Arial"/>
                        <a:buChar char="•"/>
                      </a:pPr>
                      <a:r>
                        <a:rPr lang="en-US" sz="1200" baseline="0" dirty="0" smtClean="0"/>
                        <a:t>Data Logging</a:t>
                      </a:r>
                    </a:p>
                    <a:p>
                      <a:pPr marL="285750" indent="-285750">
                        <a:buFont typeface="Arial"/>
                        <a:buChar char="•"/>
                      </a:pPr>
                      <a:r>
                        <a:rPr lang="en-US" sz="1200" baseline="0" dirty="0" smtClean="0"/>
                        <a:t>Bluetooth</a:t>
                      </a:r>
                    </a:p>
                    <a:p>
                      <a:pPr marL="285750" indent="-285750">
                        <a:buFont typeface="Arial"/>
                        <a:buChar char="•"/>
                      </a:pPr>
                      <a:r>
                        <a:rPr lang="en-US" sz="1200" baseline="0" dirty="0" smtClean="0"/>
                        <a:t>Random Block</a:t>
                      </a:r>
                      <a:endParaRPr lang="en-US" sz="1200" dirty="0"/>
                    </a:p>
                  </a:txBody>
                  <a:tcPr>
                    <a:solidFill>
                      <a:srgbClr val="FFFFFF"/>
                    </a:solidFill>
                  </a:tcPr>
                </a:tc>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smtClean="0"/>
              <a:t>Copyright © EV3Lessons.com 2016 (Last edit: 07/04/2016)</a:t>
            </a:r>
            <a:endParaRPr lang="en-US"/>
          </a:p>
        </p:txBody>
      </p:sp>
      <p:pic>
        <p:nvPicPr>
          <p:cNvPr id="7" name="Picture 6"/>
          <p:cNvPicPr>
            <a:picLocks noChangeAspect="1"/>
          </p:cNvPicPr>
          <p:nvPr/>
        </p:nvPicPr>
        <p:blipFill>
          <a:blip r:embed="rId3"/>
          <a:stretch>
            <a:fillRect/>
          </a:stretch>
        </p:blipFill>
        <p:spPr>
          <a:xfrm>
            <a:off x="4339076" y="1219806"/>
            <a:ext cx="305650" cy="619910"/>
          </a:xfrm>
          <a:prstGeom prst="rect">
            <a:avLst/>
          </a:prstGeom>
        </p:spPr>
      </p:pic>
      <p:pic>
        <p:nvPicPr>
          <p:cNvPr id="10" name="Picture 9"/>
          <p:cNvPicPr>
            <a:picLocks noChangeAspect="1"/>
          </p:cNvPicPr>
          <p:nvPr/>
        </p:nvPicPr>
        <p:blipFill>
          <a:blip r:embed="rId4"/>
          <a:stretch>
            <a:fillRect/>
          </a:stretch>
        </p:blipFill>
        <p:spPr>
          <a:xfrm>
            <a:off x="7138401" y="1219806"/>
            <a:ext cx="301345" cy="637130"/>
          </a:xfrm>
          <a:prstGeom prst="rect">
            <a:avLst/>
          </a:prstGeom>
        </p:spPr>
      </p:pic>
      <p:pic>
        <p:nvPicPr>
          <p:cNvPr id="11" name="Picture 10"/>
          <p:cNvPicPr>
            <a:picLocks noChangeAspect="1"/>
          </p:cNvPicPr>
          <p:nvPr/>
        </p:nvPicPr>
        <p:blipFill>
          <a:blip r:embed="rId5"/>
          <a:stretch>
            <a:fillRect/>
          </a:stretch>
        </p:blipFill>
        <p:spPr>
          <a:xfrm>
            <a:off x="1628775" y="1219806"/>
            <a:ext cx="305650" cy="619910"/>
          </a:xfrm>
          <a:prstGeom prst="rect">
            <a:avLst/>
          </a:prstGeom>
        </p:spPr>
      </p:pic>
    </p:spTree>
    <p:extLst>
      <p:ext uri="{BB962C8B-B14F-4D97-AF65-F5344CB8AC3E}">
        <p14:creationId xmlns:p14="http://schemas.microsoft.com/office/powerpoint/2010/main" val="4175683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LESSONS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33061880"/>
              </p:ext>
            </p:extLst>
          </p:nvPr>
        </p:nvGraphicFramePr>
        <p:xfrm>
          <a:off x="607293" y="1373678"/>
          <a:ext cx="4963513" cy="3198101"/>
        </p:xfrm>
        <a:graphic>
          <a:graphicData uri="http://schemas.openxmlformats.org/drawingml/2006/table">
            <a:tbl>
              <a:tblPr firstRow="1" bandRow="1">
                <a:tableStyleId>{69CF1AB2-1976-4502-BF36-3FF5EA218861}</a:tableStyleId>
              </a:tblPr>
              <a:tblGrid>
                <a:gridCol w="4963513"/>
              </a:tblGrid>
              <a:tr h="307366">
                <a:tc>
                  <a:txBody>
                    <a:bodyPr/>
                    <a:lstStyle/>
                    <a:p>
                      <a:pPr algn="ctr"/>
                      <a:r>
                        <a:rPr lang="en-US" sz="1600" dirty="0" smtClean="0"/>
                        <a:t>Beyond</a:t>
                      </a:r>
                      <a:endParaRPr lang="en-US" sz="1600" dirty="0" smtClean="0">
                        <a:solidFill>
                          <a:schemeClr val="tx1"/>
                        </a:solidFill>
                      </a:endParaRPr>
                    </a:p>
                  </a:txBody>
                  <a:tcPr>
                    <a:solidFill>
                      <a:schemeClr val="bg2">
                        <a:lumMod val="60000"/>
                        <a:lumOff val="40000"/>
                      </a:schemeClr>
                    </a:solidFill>
                  </a:tcPr>
                </a:tc>
              </a:tr>
              <a:tr h="2862821">
                <a:tc>
                  <a:txBody>
                    <a:bodyPr/>
                    <a:lstStyle/>
                    <a:p>
                      <a:pPr marL="285750" indent="-285750">
                        <a:buFont typeface="Arial"/>
                        <a:buChar char="•"/>
                      </a:pPr>
                      <a:r>
                        <a:rPr lang="en-US" sz="1400" dirty="0" smtClean="0"/>
                        <a:t>Importing</a:t>
                      </a:r>
                      <a:r>
                        <a:rPr lang="en-US" sz="1400" baseline="0" dirty="0" smtClean="0"/>
                        <a:t> Third-Party </a:t>
                      </a:r>
                      <a:r>
                        <a:rPr lang="en-US" sz="1400" dirty="0" smtClean="0"/>
                        <a:t>Blocks</a:t>
                      </a:r>
                    </a:p>
                    <a:p>
                      <a:pPr marL="285750" indent="-285750">
                        <a:buFont typeface="Arial"/>
                        <a:buChar char="•"/>
                      </a:pPr>
                      <a:r>
                        <a:rPr lang="en-US" sz="1400" baseline="0" dirty="0" err="1" smtClean="0"/>
                        <a:t>PixyCam</a:t>
                      </a:r>
                      <a:r>
                        <a:rPr lang="en-US" sz="1400" baseline="0" dirty="0" smtClean="0"/>
                        <a:t> for MINDSTORMS: Introduction</a:t>
                      </a:r>
                    </a:p>
                    <a:p>
                      <a:pPr marL="285750" indent="-285750">
                        <a:buFont typeface="Arial"/>
                        <a:buChar char="•"/>
                      </a:pPr>
                      <a:r>
                        <a:rPr lang="en-US" sz="1400" baseline="0" dirty="0" err="1" smtClean="0"/>
                        <a:t>PixyCam</a:t>
                      </a:r>
                      <a:r>
                        <a:rPr lang="en-US" sz="1400" baseline="0" dirty="0" smtClean="0"/>
                        <a:t> for MINDSTORMS: Color Identifier</a:t>
                      </a:r>
                    </a:p>
                    <a:p>
                      <a:pPr marL="285750" indent="-285750">
                        <a:buFont typeface="Arial"/>
                        <a:buChar char="•"/>
                      </a:pPr>
                      <a:r>
                        <a:rPr lang="en-US" sz="1400" baseline="0" dirty="0" err="1" smtClean="0"/>
                        <a:t>PixyCam</a:t>
                      </a:r>
                      <a:r>
                        <a:rPr lang="en-US" sz="1400" baseline="0" dirty="0" smtClean="0"/>
                        <a:t> for MINDSTORMS: Using Color Codes</a:t>
                      </a:r>
                    </a:p>
                    <a:p>
                      <a:pPr marL="285750" indent="-285750">
                        <a:buFont typeface="Arial"/>
                        <a:buChar char="•"/>
                      </a:pPr>
                      <a:r>
                        <a:rPr lang="en-US" sz="1400" baseline="0" dirty="0" err="1" smtClean="0"/>
                        <a:t>Mindsensors</a:t>
                      </a:r>
                      <a:r>
                        <a:rPr lang="en-US" sz="1400" baseline="0" dirty="0" smtClean="0"/>
                        <a:t> PSP-</a:t>
                      </a:r>
                      <a:r>
                        <a:rPr lang="en-US" sz="1400" baseline="0" dirty="0" err="1" smtClean="0"/>
                        <a:t>Nx</a:t>
                      </a:r>
                      <a:r>
                        <a:rPr lang="en-US" sz="1400" baseline="0" dirty="0" smtClean="0"/>
                        <a:t>  Controller: Introduction</a:t>
                      </a:r>
                    </a:p>
                    <a:p>
                      <a:pPr marL="285750" indent="-285750">
                        <a:buFont typeface="Arial"/>
                        <a:buChar char="•"/>
                      </a:pPr>
                      <a:r>
                        <a:rPr lang="en-US" sz="1400" baseline="0" dirty="0" err="1" smtClean="0"/>
                        <a:t>Mindsensors</a:t>
                      </a:r>
                      <a:r>
                        <a:rPr lang="en-US" sz="1400" baseline="0" dirty="0" smtClean="0"/>
                        <a:t> PSP-</a:t>
                      </a:r>
                      <a:r>
                        <a:rPr lang="en-US" sz="1400" baseline="0" dirty="0" err="1" smtClean="0"/>
                        <a:t>Nx</a:t>
                      </a:r>
                      <a:r>
                        <a:rPr lang="en-US" sz="1400" baseline="0" dirty="0" smtClean="0"/>
                        <a:t> Controller: Simon Game</a:t>
                      </a:r>
                    </a:p>
                    <a:p>
                      <a:pPr marL="285750" indent="-285750">
                        <a:buFont typeface="Arial"/>
                        <a:buChar char="•"/>
                      </a:pPr>
                      <a:r>
                        <a:rPr lang="en-US" sz="1400" baseline="0" dirty="0" smtClean="0"/>
                        <a:t>EV3 Raspberry Pi Communicator</a:t>
                      </a:r>
                    </a:p>
                    <a:p>
                      <a:pPr marL="285750" indent="-285750">
                        <a:buFont typeface="Arial"/>
                        <a:buChar char="•"/>
                      </a:pPr>
                      <a:r>
                        <a:rPr lang="en-US" sz="1400" baseline="0" dirty="0" smtClean="0"/>
                        <a:t>Controlling Lights with an EV3</a:t>
                      </a:r>
                    </a:p>
                    <a:p>
                      <a:pPr marL="285750" indent="-285750">
                        <a:buFont typeface="Arial"/>
                        <a:buChar char="•"/>
                      </a:pPr>
                      <a:r>
                        <a:rPr lang="en-US" sz="1400" baseline="0" dirty="0" smtClean="0"/>
                        <a:t>Introduction to ev3dev</a:t>
                      </a:r>
                    </a:p>
                    <a:p>
                      <a:pPr marL="285750" indent="-285750">
                        <a:buFont typeface="Arial"/>
                        <a:buChar char="•"/>
                      </a:pPr>
                      <a:r>
                        <a:rPr lang="en-US" sz="1400" baseline="0" dirty="0" smtClean="0"/>
                        <a:t>Raspberry Pi and ev3dev Communicator</a:t>
                      </a:r>
                    </a:p>
                    <a:p>
                      <a:pPr marL="285750" indent="-285750">
                        <a:buFont typeface="Arial"/>
                        <a:buChar char="•"/>
                      </a:pPr>
                      <a:r>
                        <a:rPr lang="en-US" sz="1400" baseline="0" dirty="0" smtClean="0"/>
                        <a:t>Controlling Lights using ev3dev and Raspberry Pi</a:t>
                      </a:r>
                    </a:p>
                    <a:p>
                      <a:pPr marL="285750" indent="-285750">
                        <a:buFont typeface="Arial"/>
                        <a:buChar char="•"/>
                      </a:pPr>
                      <a:r>
                        <a:rPr lang="en-US" sz="1400" baseline="0" dirty="0" smtClean="0"/>
                        <a:t>NXT Light Sensors in EV3</a:t>
                      </a:r>
                    </a:p>
                  </a:txBody>
                  <a:tcPr>
                    <a:solidFill>
                      <a:srgbClr val="FFFFFF"/>
                    </a:solidFill>
                  </a:tcPr>
                </a:tc>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smtClean="0"/>
              <a:t>Copyright © EV3Lessons.com 2016 (Last edit: 07/04/2016)</a:t>
            </a:r>
            <a:endParaRPr lang="en-US"/>
          </a:p>
        </p:txBody>
      </p:sp>
      <p:pic>
        <p:nvPicPr>
          <p:cNvPr id="3" name="Picture 2"/>
          <p:cNvPicPr>
            <a:picLocks noChangeAspect="1"/>
          </p:cNvPicPr>
          <p:nvPr/>
        </p:nvPicPr>
        <p:blipFill>
          <a:blip r:embed="rId3"/>
          <a:stretch>
            <a:fillRect/>
          </a:stretch>
        </p:blipFill>
        <p:spPr>
          <a:xfrm>
            <a:off x="6127254" y="3807389"/>
            <a:ext cx="2428326" cy="2035660"/>
          </a:xfrm>
          <a:prstGeom prst="rect">
            <a:avLst/>
          </a:prstGeom>
        </p:spPr>
      </p:pic>
      <p:pic>
        <p:nvPicPr>
          <p:cNvPr id="5" name="Picture 4"/>
          <p:cNvPicPr>
            <a:picLocks noChangeAspect="1"/>
          </p:cNvPicPr>
          <p:nvPr/>
        </p:nvPicPr>
        <p:blipFill>
          <a:blip r:embed="rId4"/>
          <a:stretch>
            <a:fillRect/>
          </a:stretch>
        </p:blipFill>
        <p:spPr>
          <a:xfrm>
            <a:off x="6127254" y="1373678"/>
            <a:ext cx="2428326" cy="2035660"/>
          </a:xfrm>
          <a:prstGeom prst="rect">
            <a:avLst/>
          </a:prstGeom>
        </p:spPr>
      </p:pic>
    </p:spTree>
    <p:extLst>
      <p:ext uri="{BB962C8B-B14F-4D97-AF65-F5344CB8AC3E}">
        <p14:creationId xmlns:p14="http://schemas.microsoft.com/office/powerpoint/2010/main" val="1628336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Structure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Each lesson starts with a list of objectives and ends with a challenge</a:t>
            </a:r>
          </a:p>
          <a:p>
            <a:pPr marL="457200" indent="-457200">
              <a:buFont typeface="+mj-lt"/>
              <a:buAutoNum type="arabicPeriod"/>
            </a:pPr>
            <a:r>
              <a:rPr lang="en-US" dirty="0" smtClean="0"/>
              <a:t>In most lessons, we provide hints in the form of </a:t>
            </a:r>
            <a:r>
              <a:rPr lang="en-US" dirty="0" err="1" smtClean="0"/>
              <a:t>Pseudocode</a:t>
            </a:r>
            <a:r>
              <a:rPr lang="en-US" dirty="0" smtClean="0"/>
              <a:t>.  Students who need a hint should look at the </a:t>
            </a:r>
            <a:r>
              <a:rPr lang="en-US" dirty="0" err="1" smtClean="0"/>
              <a:t>Pseudocode</a:t>
            </a:r>
            <a:r>
              <a:rPr lang="en-US" dirty="0" smtClean="0"/>
              <a:t>.</a:t>
            </a:r>
          </a:p>
          <a:p>
            <a:pPr marL="457200" indent="-457200">
              <a:buFont typeface="+mj-lt"/>
              <a:buAutoNum type="arabicPeriod"/>
            </a:pPr>
            <a:r>
              <a:rPr lang="en-US" dirty="0" smtClean="0"/>
              <a:t>We provide a challenge solution as well, but want students to complete the challenge on their own before checking the solution</a:t>
            </a:r>
          </a:p>
          <a:p>
            <a:pPr marL="457200" indent="-457200">
              <a:buFont typeface="+mj-lt"/>
              <a:buAutoNum type="arabicPeriod"/>
            </a:pPr>
            <a:r>
              <a:rPr lang="en-US" dirty="0" smtClean="0"/>
              <a:t>A discussion guide is included after the challenge that will help understand the main objectives</a:t>
            </a:r>
          </a:p>
          <a:p>
            <a:pPr marL="457200" indent="-457200">
              <a:buFont typeface="+mj-lt"/>
              <a:buAutoNum type="arabicPeriod"/>
            </a:pPr>
            <a:r>
              <a:rPr lang="en-US" dirty="0" smtClean="0"/>
              <a:t>Some lessons have companion worksheets for students.  More will be added over time.</a:t>
            </a:r>
          </a:p>
        </p:txBody>
      </p:sp>
      <p:sp>
        <p:nvSpPr>
          <p:cNvPr id="4" name="Footer Placeholder 3"/>
          <p:cNvSpPr>
            <a:spLocks noGrp="1"/>
          </p:cNvSpPr>
          <p:nvPr>
            <p:ph type="ftr" sz="quarter" idx="11"/>
          </p:nvPr>
        </p:nvSpPr>
        <p:spPr>
          <a:xfrm>
            <a:off x="457199" y="6492875"/>
            <a:ext cx="4009697" cy="283845"/>
          </a:xfrm>
        </p:spPr>
        <p:txBody>
          <a:bodyPr/>
          <a:lstStyle/>
          <a:p>
            <a:r>
              <a:rPr lang="en-US" smtClean="0"/>
              <a:t>Copyright © EV3Lessons.com 2016 (Last edit: 07/04/2016)</a:t>
            </a:r>
            <a:endParaRPr lang="en-US" dirty="0"/>
          </a:p>
        </p:txBody>
      </p:sp>
    </p:spTree>
    <p:extLst>
      <p:ext uri="{BB962C8B-B14F-4D97-AF65-F5344CB8AC3E}">
        <p14:creationId xmlns:p14="http://schemas.microsoft.com/office/powerpoint/2010/main" val="2820434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GUIDES</a:t>
            </a:r>
            <a:endParaRPr lang="en-US" dirty="0"/>
          </a:p>
        </p:txBody>
      </p:sp>
      <p:sp>
        <p:nvSpPr>
          <p:cNvPr id="4" name="Footer Placeholder 3"/>
          <p:cNvSpPr>
            <a:spLocks noGrp="1"/>
          </p:cNvSpPr>
          <p:nvPr>
            <p:ph type="ftr" sz="quarter" idx="11"/>
          </p:nvPr>
        </p:nvSpPr>
        <p:spPr>
          <a:xfrm>
            <a:off x="457200" y="6594300"/>
            <a:ext cx="4185138" cy="182420"/>
          </a:xfrm>
        </p:spPr>
        <p:txBody>
          <a:bodyPr/>
          <a:lstStyle/>
          <a:p>
            <a:r>
              <a:rPr lang="en-US" smtClean="0"/>
              <a:t>Copyright © EV3Lessons.com 2016 (Last edit: 07/04/2016)</a:t>
            </a:r>
            <a:endParaRPr lang="en-US"/>
          </a:p>
        </p:txBody>
      </p:sp>
      <p:graphicFrame>
        <p:nvGraphicFramePr>
          <p:cNvPr id="5" name="Content Placeholder 5"/>
          <p:cNvGraphicFramePr>
            <a:graphicFrameLocks/>
          </p:cNvGraphicFramePr>
          <p:nvPr>
            <p:extLst>
              <p:ext uri="{D42A27DB-BD31-4B8C-83A1-F6EECF244321}">
                <p14:modId xmlns:p14="http://schemas.microsoft.com/office/powerpoint/2010/main" val="2022334953"/>
              </p:ext>
            </p:extLst>
          </p:nvPr>
        </p:nvGraphicFramePr>
        <p:xfrm>
          <a:off x="378639" y="853173"/>
          <a:ext cx="8245476" cy="2705953"/>
        </p:xfrm>
        <a:graphic>
          <a:graphicData uri="http://schemas.openxmlformats.org/drawingml/2006/table">
            <a:tbl>
              <a:tblPr firstRow="1" bandRow="1">
                <a:tableStyleId>{69CF1AB2-1976-4502-BF36-3FF5EA218861}</a:tableStyleId>
              </a:tblPr>
              <a:tblGrid>
                <a:gridCol w="2748492"/>
                <a:gridCol w="2748492"/>
                <a:gridCol w="2748492"/>
              </a:tblGrid>
              <a:tr h="363476">
                <a:tc>
                  <a:txBody>
                    <a:bodyPr/>
                    <a:lstStyle/>
                    <a:p>
                      <a:pPr algn="ctr"/>
                      <a:r>
                        <a:rPr lang="en-US" sz="1600" dirty="0" smtClean="0"/>
                        <a:t>Hardware</a:t>
                      </a:r>
                      <a:endParaRPr lang="en-US" sz="1600" dirty="0" smtClean="0">
                        <a:solidFill>
                          <a:schemeClr val="tx1"/>
                        </a:solidFill>
                      </a:endParaRPr>
                    </a:p>
                  </a:txBody>
                  <a:tcPr>
                    <a:solidFill>
                      <a:schemeClr val="bg2">
                        <a:lumMod val="60000"/>
                        <a:lumOff val="40000"/>
                      </a:schemeClr>
                    </a:solidFill>
                  </a:tcPr>
                </a:tc>
                <a:tc>
                  <a:txBody>
                    <a:bodyPr/>
                    <a:lstStyle/>
                    <a:p>
                      <a:pPr algn="ctr"/>
                      <a:r>
                        <a:rPr lang="en-US" sz="1600" dirty="0" smtClean="0"/>
                        <a:t>Programming</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smtClean="0">
                          <a:solidFill>
                            <a:schemeClr val="dk1"/>
                          </a:solidFill>
                        </a:rPr>
                        <a:t>Documentation</a:t>
                      </a:r>
                      <a:r>
                        <a:rPr lang="en-US" sz="1600" baseline="0" dirty="0" smtClean="0">
                          <a:solidFill>
                            <a:schemeClr val="dk1"/>
                          </a:solidFill>
                        </a:rPr>
                        <a:t> &amp; Strategy</a:t>
                      </a:r>
                      <a:endParaRPr lang="en-US" sz="1600" dirty="0">
                        <a:solidFill>
                          <a:schemeClr val="tx1"/>
                        </a:solidFill>
                      </a:endParaRPr>
                    </a:p>
                  </a:txBody>
                  <a:tcPr>
                    <a:solidFill>
                      <a:schemeClr val="bg2">
                        <a:lumMod val="60000"/>
                        <a:lumOff val="40000"/>
                      </a:schemeClr>
                    </a:solidFill>
                  </a:tcPr>
                </a:tc>
              </a:tr>
              <a:tr h="2342477">
                <a:tc>
                  <a:txBody>
                    <a:bodyPr/>
                    <a:lstStyle/>
                    <a:p>
                      <a:pPr marL="285750" indent="-285750">
                        <a:buFont typeface="Arial"/>
                        <a:buChar char="•"/>
                      </a:pPr>
                      <a:r>
                        <a:rPr lang="en-US" sz="1400" baseline="0" dirty="0" smtClean="0"/>
                        <a:t>Cable Management 1</a:t>
                      </a:r>
                    </a:p>
                    <a:p>
                      <a:pPr marL="285750" indent="-285750">
                        <a:buFont typeface="Arial"/>
                        <a:buChar char="•"/>
                      </a:pPr>
                      <a:r>
                        <a:rPr lang="en-US" sz="1400" baseline="0" dirty="0" smtClean="0"/>
                        <a:t>Cable Management 2</a:t>
                      </a:r>
                    </a:p>
                    <a:p>
                      <a:pPr marL="285750" indent="-285750">
                        <a:buFont typeface="Arial"/>
                        <a:buChar char="•"/>
                      </a:pPr>
                      <a:r>
                        <a:rPr lang="en-US" sz="1400" baseline="0" dirty="0" smtClean="0"/>
                        <a:t>FLL Robot Build Guide</a:t>
                      </a:r>
                    </a:p>
                    <a:p>
                      <a:pPr marL="285750" indent="-285750">
                        <a:buFont typeface="Arial"/>
                        <a:buChar char="•"/>
                      </a:pPr>
                      <a:r>
                        <a:rPr lang="en-US" sz="1400" baseline="0" dirty="0" smtClean="0"/>
                        <a:t>Shielding Techniques</a:t>
                      </a:r>
                    </a:p>
                    <a:p>
                      <a:pPr marL="285750" indent="-285750">
                        <a:buFont typeface="Arial"/>
                        <a:buChar char="•"/>
                      </a:pPr>
                      <a:r>
                        <a:rPr lang="en-US" sz="1400" baseline="0" dirty="0" smtClean="0"/>
                        <a:t>Using Gears with the EV3</a:t>
                      </a:r>
                    </a:p>
                    <a:p>
                      <a:pPr marL="285750" indent="-285750">
                        <a:buFont typeface="Arial"/>
                        <a:buChar char="•"/>
                      </a:pPr>
                      <a:r>
                        <a:rPr lang="en-US" sz="1400" baseline="0" dirty="0" smtClean="0"/>
                        <a:t>Passive Attachments</a:t>
                      </a:r>
                    </a:p>
                    <a:p>
                      <a:pPr marL="285750" indent="-285750">
                        <a:buFont typeface="Arial"/>
                        <a:buChar char="•"/>
                      </a:pPr>
                      <a:r>
                        <a:rPr lang="en-US" sz="1400" baseline="0" dirty="0" err="1" smtClean="0"/>
                        <a:t>Carabiner</a:t>
                      </a:r>
                      <a:r>
                        <a:rPr lang="en-US" sz="1400" baseline="0" dirty="0" smtClean="0"/>
                        <a:t> LEGO Digital Designer File</a:t>
                      </a:r>
                    </a:p>
                    <a:p>
                      <a:pPr marL="285750" indent="-285750">
                        <a:buFont typeface="Arial"/>
                        <a:buChar char="•"/>
                      </a:pPr>
                      <a:r>
                        <a:rPr lang="en-US" sz="1400" baseline="0" dirty="0" smtClean="0"/>
                        <a:t>One Way Gate LEGO Digital Designer File</a:t>
                      </a:r>
                    </a:p>
                  </a:txBody>
                  <a:tcPr>
                    <a:solidFill>
                      <a:srgbClr val="FFFFFF"/>
                    </a:solidFill>
                  </a:tcPr>
                </a:tc>
                <a:tc>
                  <a:txBody>
                    <a:bodyPr/>
                    <a:lstStyle/>
                    <a:p>
                      <a:pPr marL="285750" indent="-285750">
                        <a:buFont typeface="Arial" charset="0"/>
                        <a:buChar char="•"/>
                      </a:pPr>
                      <a:r>
                        <a:rPr lang="en-US" sz="1400" dirty="0" smtClean="0"/>
                        <a:t>One</a:t>
                      </a:r>
                      <a:r>
                        <a:rPr lang="en-US" sz="1400" baseline="0" dirty="0" smtClean="0"/>
                        <a:t> Minute Line Follower</a:t>
                      </a:r>
                    </a:p>
                    <a:p>
                      <a:pPr marL="285750" indent="-285750">
                        <a:buFont typeface="Arial" charset="0"/>
                        <a:buChar char="•"/>
                      </a:pPr>
                      <a:r>
                        <a:rPr lang="en-US" sz="1400" baseline="0" dirty="0" smtClean="0"/>
                        <a:t>Using Sensors: Move Until</a:t>
                      </a:r>
                    </a:p>
                    <a:p>
                      <a:pPr marL="285750" indent="-285750">
                        <a:buFont typeface="Arial" charset="0"/>
                        <a:buChar char="•"/>
                      </a:pPr>
                      <a:r>
                        <a:rPr lang="en-US" sz="1400" baseline="0" dirty="0" smtClean="0"/>
                        <a:t>Improving Robot Reliability</a:t>
                      </a:r>
                    </a:p>
                    <a:p>
                      <a:pPr marL="285750" indent="-285750">
                        <a:buFont typeface="Arial" charset="0"/>
                        <a:buChar char="•"/>
                      </a:pPr>
                      <a:r>
                        <a:rPr lang="en-US" sz="1400" baseline="0" dirty="0" smtClean="0"/>
                        <a:t>Color Sensor: Shielding and Calibration</a:t>
                      </a:r>
                    </a:p>
                    <a:p>
                      <a:pPr marL="285750" indent="-285750">
                        <a:buFont typeface="Arial" charset="0"/>
                        <a:buChar char="•"/>
                      </a:pPr>
                      <a:r>
                        <a:rPr lang="en-US" sz="1400" baseline="0" dirty="0" smtClean="0"/>
                        <a:t>My Blocks</a:t>
                      </a:r>
                    </a:p>
                    <a:p>
                      <a:pPr marL="285750" indent="-285750">
                        <a:buFont typeface="Arial" charset="0"/>
                        <a:buChar char="•"/>
                      </a:pPr>
                      <a:r>
                        <a:rPr lang="en-US" sz="1400" baseline="0" dirty="0" smtClean="0"/>
                        <a:t>Myths &amp; Truths About the Gyro</a:t>
                      </a:r>
                    </a:p>
                    <a:p>
                      <a:pPr marL="285750" indent="-285750">
                        <a:buFont typeface="Arial" charset="0"/>
                        <a:buChar char="•"/>
                      </a:pPr>
                      <a:r>
                        <a:rPr lang="en-US" sz="1400" baseline="0" dirty="0" smtClean="0"/>
                        <a:t>Truth About Turns: Pivot Turns</a:t>
                      </a:r>
                      <a:endParaRPr lang="en-US" sz="1400" dirty="0"/>
                    </a:p>
                  </a:txBody>
                  <a:tcPr>
                    <a:solidFill>
                      <a:srgbClr val="FFFFFF"/>
                    </a:solidFill>
                  </a:tcPr>
                </a:tc>
                <a:tc>
                  <a:txBody>
                    <a:bodyPr/>
                    <a:lstStyle/>
                    <a:p>
                      <a:pPr marL="285750" indent="-285750">
                        <a:buFont typeface="Arial"/>
                        <a:buChar char="•"/>
                      </a:pPr>
                      <a:r>
                        <a:rPr lang="en-US" sz="1400" dirty="0" smtClean="0"/>
                        <a:t>Using</a:t>
                      </a:r>
                      <a:r>
                        <a:rPr lang="en-US" sz="1400" baseline="0" dirty="0" smtClean="0"/>
                        <a:t> Comments to Improve Code</a:t>
                      </a:r>
                    </a:p>
                    <a:p>
                      <a:pPr marL="285750" indent="-285750">
                        <a:buFont typeface="Arial"/>
                        <a:buChar char="•"/>
                      </a:pPr>
                      <a:r>
                        <a:rPr lang="en-US" sz="1400" baseline="0" dirty="0" smtClean="0"/>
                        <a:t>Engineering Notebook</a:t>
                      </a:r>
                    </a:p>
                    <a:p>
                      <a:pPr marL="285750" indent="-285750">
                        <a:buFont typeface="Arial"/>
                        <a:buChar char="•"/>
                      </a:pPr>
                      <a:r>
                        <a:rPr lang="en-US" sz="1400" baseline="0" dirty="0" smtClean="0"/>
                        <a:t>LEGO CAD &amp; Robot Build Instructions</a:t>
                      </a:r>
                    </a:p>
                    <a:p>
                      <a:pPr marL="285750" indent="-285750">
                        <a:buFont typeface="Arial"/>
                        <a:buChar char="•"/>
                      </a:pPr>
                      <a:r>
                        <a:rPr lang="en-US" sz="1400" baseline="0" dirty="0" smtClean="0"/>
                        <a:t>Robot Game Strategy</a:t>
                      </a:r>
                    </a:p>
                    <a:p>
                      <a:pPr marL="285750" indent="-285750">
                        <a:buFont typeface="Arial"/>
                        <a:buChar char="•"/>
                      </a:pPr>
                      <a:r>
                        <a:rPr lang="en-US" sz="1400" baseline="0" dirty="0" smtClean="0"/>
                        <a:t>Mission Planning Worksheet</a:t>
                      </a:r>
                    </a:p>
                    <a:p>
                      <a:pPr marL="285750" indent="-285750">
                        <a:buFont typeface="Arial"/>
                        <a:buChar char="•"/>
                      </a:pPr>
                      <a:r>
                        <a:rPr lang="en-US" sz="1400" baseline="0" dirty="0" smtClean="0"/>
                        <a:t>Learning FLL Runs</a:t>
                      </a:r>
                      <a:endParaRPr lang="en-US" sz="1400" dirty="0"/>
                    </a:p>
                  </a:txBody>
                  <a:tcPr>
                    <a:solidFill>
                      <a:srgbClr val="FFFFFF"/>
                    </a:solidFill>
                  </a:tcPr>
                </a:tc>
              </a:tr>
            </a:tbl>
          </a:graphicData>
        </a:graphic>
      </p:graphicFrame>
      <p:graphicFrame>
        <p:nvGraphicFramePr>
          <p:cNvPr id="6" name="Content Placeholder 5"/>
          <p:cNvGraphicFramePr>
            <a:graphicFrameLocks/>
          </p:cNvGraphicFramePr>
          <p:nvPr>
            <p:extLst>
              <p:ext uri="{D42A27DB-BD31-4B8C-83A1-F6EECF244321}">
                <p14:modId xmlns:p14="http://schemas.microsoft.com/office/powerpoint/2010/main" val="1831396291"/>
              </p:ext>
            </p:extLst>
          </p:nvPr>
        </p:nvGraphicFramePr>
        <p:xfrm>
          <a:off x="378639" y="3673024"/>
          <a:ext cx="5496984" cy="2112102"/>
        </p:xfrm>
        <a:graphic>
          <a:graphicData uri="http://schemas.openxmlformats.org/drawingml/2006/table">
            <a:tbl>
              <a:tblPr firstRow="1" bandRow="1">
                <a:tableStyleId>{69CF1AB2-1976-4502-BF36-3FF5EA218861}</a:tableStyleId>
              </a:tblPr>
              <a:tblGrid>
                <a:gridCol w="2748492"/>
                <a:gridCol w="2748492"/>
              </a:tblGrid>
              <a:tr h="275705">
                <a:tc>
                  <a:txBody>
                    <a:bodyPr/>
                    <a:lstStyle/>
                    <a:p>
                      <a:pPr algn="ctr"/>
                      <a:r>
                        <a:rPr lang="en-US" sz="1600" dirty="0" smtClean="0"/>
                        <a:t>EV3 Platform</a:t>
                      </a:r>
                      <a:endParaRPr lang="en-US" sz="1600" dirty="0" smtClean="0">
                        <a:solidFill>
                          <a:schemeClr val="tx1"/>
                        </a:solidFill>
                      </a:endParaRPr>
                    </a:p>
                  </a:txBody>
                  <a:tcPr>
                    <a:solidFill>
                      <a:schemeClr val="bg2">
                        <a:lumMod val="60000"/>
                        <a:lumOff val="40000"/>
                      </a:schemeClr>
                    </a:solidFill>
                  </a:tcPr>
                </a:tc>
                <a:tc>
                  <a:txBody>
                    <a:bodyPr/>
                    <a:lstStyle/>
                    <a:p>
                      <a:pPr algn="ctr"/>
                      <a:r>
                        <a:rPr lang="en-US" sz="1600" dirty="0" smtClean="0"/>
                        <a:t>Misc.</a:t>
                      </a:r>
                      <a:endParaRPr lang="en-US" sz="1600" dirty="0">
                        <a:solidFill>
                          <a:schemeClr val="tx1"/>
                        </a:solidFill>
                      </a:endParaRPr>
                    </a:p>
                  </a:txBody>
                  <a:tcPr>
                    <a:solidFill>
                      <a:schemeClr val="bg2">
                        <a:lumMod val="60000"/>
                        <a:lumOff val="40000"/>
                      </a:schemeClr>
                    </a:solidFill>
                  </a:tcPr>
                </a:tc>
              </a:tr>
              <a:tr h="1776822">
                <a:tc>
                  <a:txBody>
                    <a:bodyPr/>
                    <a:lstStyle/>
                    <a:p>
                      <a:pPr marL="285750" indent="-285750">
                        <a:buFont typeface="Arial"/>
                        <a:buChar char="•"/>
                      </a:pPr>
                      <a:r>
                        <a:rPr lang="en-US" sz="1400" baseline="0" dirty="0" smtClean="0"/>
                        <a:t>Edu vs. Home Edition Software</a:t>
                      </a:r>
                    </a:p>
                    <a:p>
                      <a:pPr marL="285750" indent="-285750">
                        <a:buFont typeface="Arial"/>
                        <a:buChar char="•"/>
                      </a:pPr>
                      <a:r>
                        <a:rPr lang="en-US" sz="1400" baseline="0" dirty="0" smtClean="0"/>
                        <a:t>EV3 and NXT Compatibility</a:t>
                      </a:r>
                    </a:p>
                    <a:p>
                      <a:pPr marL="285750" indent="-285750">
                        <a:buFont typeface="Arial"/>
                        <a:buChar char="•"/>
                      </a:pPr>
                      <a:r>
                        <a:rPr lang="en-US" sz="1400" baseline="0" dirty="0" smtClean="0"/>
                        <a:t>Updating Software/Firmware Home Edition</a:t>
                      </a:r>
                    </a:p>
                    <a:p>
                      <a:pPr marL="285750" indent="-285750">
                        <a:buFont typeface="Arial"/>
                        <a:buChar char="•"/>
                      </a:pPr>
                      <a:r>
                        <a:rPr lang="en-US" sz="1400" baseline="0" dirty="0" smtClean="0"/>
                        <a:t>Updating Software/Firmware Edu Edition</a:t>
                      </a:r>
                    </a:p>
                  </a:txBody>
                  <a:tcPr>
                    <a:solidFill>
                      <a:srgbClr val="FFFFFF"/>
                    </a:solidFill>
                  </a:tcPr>
                </a:tc>
                <a:tc>
                  <a:txBody>
                    <a:bodyPr/>
                    <a:lstStyle/>
                    <a:p>
                      <a:pPr marL="285750" indent="-285750">
                        <a:buFont typeface="Arial" charset="0"/>
                        <a:buChar char="•"/>
                      </a:pPr>
                      <a:r>
                        <a:rPr lang="en-US" sz="1400" dirty="0" smtClean="0"/>
                        <a:t>LEGO Organization Systems</a:t>
                      </a:r>
                    </a:p>
                    <a:p>
                      <a:pPr marL="285750" indent="-285750">
                        <a:buFont typeface="Arial" charset="0"/>
                        <a:buChar char="•"/>
                      </a:pPr>
                      <a:r>
                        <a:rPr lang="en-US" sz="1400" dirty="0" smtClean="0"/>
                        <a:t>Roles</a:t>
                      </a:r>
                      <a:r>
                        <a:rPr lang="en-US" sz="1400" baseline="0" dirty="0" smtClean="0"/>
                        <a:t> and Responsibilities</a:t>
                      </a:r>
                    </a:p>
                    <a:p>
                      <a:pPr marL="285750" indent="-285750">
                        <a:buFont typeface="Arial" charset="0"/>
                        <a:buChar char="•"/>
                      </a:pPr>
                      <a:r>
                        <a:rPr lang="en-US" sz="1400" baseline="0" dirty="0" smtClean="0"/>
                        <a:t>Tournament Checklist</a:t>
                      </a:r>
                    </a:p>
                    <a:p>
                      <a:pPr marL="285750" indent="-285750">
                        <a:buFont typeface="Arial" charset="0"/>
                        <a:buChar char="•"/>
                      </a:pPr>
                      <a:r>
                        <a:rPr lang="en-US" sz="1400" baseline="0" dirty="0" smtClean="0"/>
                        <a:t>Ten Off-Season Ideas</a:t>
                      </a:r>
                    </a:p>
                    <a:p>
                      <a:pPr marL="285750" indent="-285750">
                        <a:buFont typeface="Arial" charset="0"/>
                        <a:buChar char="•"/>
                      </a:pPr>
                      <a:r>
                        <a:rPr lang="en-US" sz="1400" baseline="0" dirty="0" smtClean="0"/>
                        <a:t>FLL: Getting Started Guide</a:t>
                      </a:r>
                      <a:endParaRPr lang="en-US" sz="1400" dirty="0"/>
                    </a:p>
                  </a:txBody>
                  <a:tcPr>
                    <a:solidFill>
                      <a:srgbClr val="FFFFFF"/>
                    </a:solidFill>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852" y="3673023"/>
            <a:ext cx="2268416" cy="2921277"/>
          </a:xfrm>
          <a:prstGeom prst="rect">
            <a:avLst/>
          </a:prstGeom>
          <a:ln w="12700">
            <a:solidFill>
              <a:schemeClr val="tx1"/>
            </a:solidFill>
          </a:ln>
        </p:spPr>
      </p:pic>
      <p:sp>
        <p:nvSpPr>
          <p:cNvPr id="8" name="TextBox 7"/>
          <p:cNvSpPr txBox="1"/>
          <p:nvPr/>
        </p:nvSpPr>
        <p:spPr>
          <a:xfrm>
            <a:off x="378639" y="5899024"/>
            <a:ext cx="4044178" cy="369332"/>
          </a:xfrm>
          <a:prstGeom prst="rect">
            <a:avLst/>
          </a:prstGeom>
          <a:noFill/>
        </p:spPr>
        <p:txBody>
          <a:bodyPr wrap="square" rtlCol="0">
            <a:spAutoFit/>
          </a:bodyPr>
          <a:lstStyle/>
          <a:p>
            <a:r>
              <a:rPr lang="en-US" dirty="0"/>
              <a:t>http://</a:t>
            </a:r>
            <a:r>
              <a:rPr lang="en-US" dirty="0" smtClean="0"/>
              <a:t>ev3lessons.com/</a:t>
            </a:r>
            <a:r>
              <a:rPr lang="en-US" dirty="0" err="1" smtClean="0"/>
              <a:t>guides.html</a:t>
            </a:r>
            <a:endParaRPr lang="en-US" dirty="0"/>
          </a:p>
        </p:txBody>
      </p:sp>
    </p:spTree>
    <p:extLst>
      <p:ext uri="{BB962C8B-B14F-4D97-AF65-F5344CB8AC3E}">
        <p14:creationId xmlns:p14="http://schemas.microsoft.com/office/powerpoint/2010/main" val="144235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Challenges</a:t>
            </a:r>
            <a:endParaRPr lang="en-US" dirty="0"/>
          </a:p>
        </p:txBody>
      </p:sp>
      <p:sp>
        <p:nvSpPr>
          <p:cNvPr id="4" name="Footer Placeholder 3"/>
          <p:cNvSpPr>
            <a:spLocks noGrp="1"/>
          </p:cNvSpPr>
          <p:nvPr>
            <p:ph type="ftr" sz="quarter" idx="11"/>
          </p:nvPr>
        </p:nvSpPr>
        <p:spPr>
          <a:xfrm>
            <a:off x="457199" y="6527409"/>
            <a:ext cx="4149971" cy="249311"/>
          </a:xfrm>
        </p:spPr>
        <p:txBody>
          <a:bodyPr/>
          <a:lstStyle/>
          <a:p>
            <a:r>
              <a:rPr lang="en-US" dirty="0" smtClean="0"/>
              <a:t>Copyright © EV3Lessons.com 2016 (Last edit: 07/04/2016)</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3" y="926262"/>
            <a:ext cx="8049252" cy="442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351693" y="5555214"/>
            <a:ext cx="4255478" cy="369332"/>
          </a:xfrm>
          <a:prstGeom prst="rect">
            <a:avLst/>
          </a:prstGeom>
          <a:noFill/>
        </p:spPr>
        <p:txBody>
          <a:bodyPr wrap="square" rtlCol="0">
            <a:spAutoFit/>
          </a:bodyPr>
          <a:lstStyle/>
          <a:p>
            <a:r>
              <a:rPr lang="en-US" dirty="0"/>
              <a:t>http://ev3lessons.com/</a:t>
            </a:r>
            <a:r>
              <a:rPr lang="en-US" dirty="0" err="1"/>
              <a:t>challenges.html</a:t>
            </a:r>
            <a:endParaRPr lang="en-US" dirty="0"/>
          </a:p>
        </p:txBody>
      </p:sp>
    </p:spTree>
    <p:extLst>
      <p:ext uri="{BB962C8B-B14F-4D97-AF65-F5344CB8AC3E}">
        <p14:creationId xmlns:p14="http://schemas.microsoft.com/office/powerpoint/2010/main" val="1770957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Coach’s Corner</a:t>
            </a:r>
            <a:endParaRPr lang="en-US" dirty="0"/>
          </a:p>
        </p:txBody>
      </p:sp>
      <p:sp>
        <p:nvSpPr>
          <p:cNvPr id="4" name="Footer Placeholder 3"/>
          <p:cNvSpPr>
            <a:spLocks noGrp="1"/>
          </p:cNvSpPr>
          <p:nvPr>
            <p:ph type="ftr" sz="quarter" idx="11"/>
          </p:nvPr>
        </p:nvSpPr>
        <p:spPr>
          <a:xfrm>
            <a:off x="457200" y="6492875"/>
            <a:ext cx="3917852" cy="283845"/>
          </a:xfrm>
        </p:spPr>
        <p:txBody>
          <a:bodyPr/>
          <a:lstStyle/>
          <a:p>
            <a:r>
              <a:rPr lang="en-US" smtClean="0"/>
              <a:t>Copyright © EV3Lessons.com 2016 (Last edit: 07/04/2016)</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60343">
            <a:off x="542083" y="1571932"/>
            <a:ext cx="4688116" cy="291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7285">
            <a:off x="4393935" y="1346710"/>
            <a:ext cx="3899387" cy="3328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142" y="2799446"/>
            <a:ext cx="3879486" cy="34204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68783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6465</TotalTime>
  <Words>962</Words>
  <Application>Microsoft Macintosh PowerPoint</Application>
  <PresentationFormat>On-screen Show (4:3)</PresentationFormat>
  <Paragraphs>159</Paragraphs>
  <Slides>12</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 Black</vt:lpstr>
      <vt:lpstr>Calibri</vt:lpstr>
      <vt:lpstr>Calibri Light</vt:lpstr>
      <vt:lpstr>Helvetica Neue</vt:lpstr>
      <vt:lpstr>Arial</vt:lpstr>
      <vt:lpstr>Essential</vt:lpstr>
      <vt:lpstr>Custom Design</vt:lpstr>
      <vt:lpstr>Beginner programming Lesson</vt:lpstr>
      <vt:lpstr>SITE oVERVIEW</vt:lpstr>
      <vt:lpstr>LESSON DESCRIPTION</vt:lpstr>
      <vt:lpstr>CORE PROGRAMMING LESSONS</vt:lpstr>
      <vt:lpstr>BONUS LESSONS</vt:lpstr>
      <vt:lpstr>Lesson Structure</vt:lpstr>
      <vt:lpstr>QUICK GUIDES</vt:lpstr>
      <vt:lpstr>Skills Challenges</vt:lpstr>
      <vt:lpstr>Resources: Coach’s Corner</vt:lpstr>
      <vt:lpstr>RESOURCES: CORE VALUES ACTIVITIES</vt:lpstr>
      <vt:lpstr>RESOURCES: PLANNING &amp; SCORING TOOLS</vt:lpstr>
      <vt:lpstr>CREDITS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33</cp:revision>
  <dcterms:created xsi:type="dcterms:W3CDTF">2014-08-07T02:19:13Z</dcterms:created>
  <dcterms:modified xsi:type="dcterms:W3CDTF">2016-07-20T03:21:23Z</dcterms:modified>
</cp:coreProperties>
</file>